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39"/>
  </p:notesMasterIdLst>
  <p:sldIdLst>
    <p:sldId id="256" r:id="rId2"/>
    <p:sldId id="270" r:id="rId3"/>
    <p:sldId id="257" r:id="rId4"/>
    <p:sldId id="258" r:id="rId5"/>
    <p:sldId id="259" r:id="rId6"/>
    <p:sldId id="260" r:id="rId7"/>
    <p:sldId id="261" r:id="rId8"/>
    <p:sldId id="262" r:id="rId9"/>
    <p:sldId id="263" r:id="rId10"/>
    <p:sldId id="264" r:id="rId11"/>
    <p:sldId id="291"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2" r:id="rId33"/>
    <p:sldId id="293" r:id="rId34"/>
    <p:sldId id="294" r:id="rId35"/>
    <p:sldId id="269" r:id="rId36"/>
    <p:sldId id="295" r:id="rId37"/>
    <p:sldId id="29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12" autoAdjust="0"/>
    <p:restoredTop sz="94799" autoAdjust="0"/>
  </p:normalViewPr>
  <p:slideViewPr>
    <p:cSldViewPr snapToGrid="0">
      <p:cViewPr>
        <p:scale>
          <a:sx n="55" d="100"/>
          <a:sy n="55" d="100"/>
        </p:scale>
        <p:origin x="-1758" y="-780"/>
      </p:cViewPr>
      <p:guideLst>
        <p:guide orient="horz" pos="2160"/>
        <p:guide pos="3840"/>
      </p:guideLst>
    </p:cSldViewPr>
  </p:slideViewPr>
  <p:outlineViewPr>
    <p:cViewPr>
      <p:scale>
        <a:sx n="33" d="100"/>
        <a:sy n="33" d="100"/>
      </p:scale>
      <p:origin x="0" y="-619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8B2DFA-8212-4026-A63C-DECCD1CC9260}" type="datetimeFigureOut">
              <a:rPr lang="en-US" smtClean="0"/>
              <a:t>5/31/2019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19439E-6141-41E6-BAD5-69E470E57835}" type="slidenum">
              <a:rPr lang="en-US" smtClean="0"/>
              <a:t>‹#›</a:t>
            </a:fld>
            <a:endParaRPr lang="en-US"/>
          </a:p>
        </p:txBody>
      </p:sp>
    </p:spTree>
    <p:extLst>
      <p:ext uri="{BB962C8B-B14F-4D97-AF65-F5344CB8AC3E}">
        <p14:creationId xmlns:p14="http://schemas.microsoft.com/office/powerpoint/2010/main" val="314209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3</a:t>
            </a:fld>
            <a:endParaRPr lang="en-US"/>
          </a:p>
        </p:txBody>
      </p:sp>
    </p:spTree>
    <p:extLst>
      <p:ext uri="{BB962C8B-B14F-4D97-AF65-F5344CB8AC3E}">
        <p14:creationId xmlns:p14="http://schemas.microsoft.com/office/powerpoint/2010/main" val="38592202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4</a:t>
            </a:fld>
            <a:endParaRPr lang="en-US"/>
          </a:p>
        </p:txBody>
      </p:sp>
    </p:spTree>
    <p:extLst>
      <p:ext uri="{BB962C8B-B14F-4D97-AF65-F5344CB8AC3E}">
        <p14:creationId xmlns:p14="http://schemas.microsoft.com/office/powerpoint/2010/main" val="104009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5</a:t>
            </a:fld>
            <a:endParaRPr lang="en-US"/>
          </a:p>
        </p:txBody>
      </p:sp>
    </p:spTree>
    <p:extLst>
      <p:ext uri="{BB962C8B-B14F-4D97-AF65-F5344CB8AC3E}">
        <p14:creationId xmlns:p14="http://schemas.microsoft.com/office/powerpoint/2010/main" val="2381905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6</a:t>
            </a:fld>
            <a:endParaRPr lang="en-US"/>
          </a:p>
        </p:txBody>
      </p:sp>
    </p:spTree>
    <p:extLst>
      <p:ext uri="{BB962C8B-B14F-4D97-AF65-F5344CB8AC3E}">
        <p14:creationId xmlns:p14="http://schemas.microsoft.com/office/powerpoint/2010/main" val="42082912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7</a:t>
            </a:fld>
            <a:endParaRPr lang="en-US"/>
          </a:p>
        </p:txBody>
      </p:sp>
    </p:spTree>
    <p:extLst>
      <p:ext uri="{BB962C8B-B14F-4D97-AF65-F5344CB8AC3E}">
        <p14:creationId xmlns:p14="http://schemas.microsoft.com/office/powerpoint/2010/main" val="23328789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8</a:t>
            </a:fld>
            <a:endParaRPr lang="en-US"/>
          </a:p>
        </p:txBody>
      </p:sp>
    </p:spTree>
    <p:extLst>
      <p:ext uri="{BB962C8B-B14F-4D97-AF65-F5344CB8AC3E}">
        <p14:creationId xmlns:p14="http://schemas.microsoft.com/office/powerpoint/2010/main" val="541291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9</a:t>
            </a:fld>
            <a:endParaRPr lang="en-US"/>
          </a:p>
        </p:txBody>
      </p:sp>
    </p:spTree>
    <p:extLst>
      <p:ext uri="{BB962C8B-B14F-4D97-AF65-F5344CB8AC3E}">
        <p14:creationId xmlns:p14="http://schemas.microsoft.com/office/powerpoint/2010/main" val="1303498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6B19439E-6141-41E6-BAD5-69E470E57835}" type="slidenum">
              <a:rPr lang="en-US" smtClean="0"/>
              <a:t>10</a:t>
            </a:fld>
            <a:endParaRPr lang="en-US"/>
          </a:p>
        </p:txBody>
      </p:sp>
    </p:spTree>
    <p:extLst>
      <p:ext uri="{BB962C8B-B14F-4D97-AF65-F5344CB8AC3E}">
        <p14:creationId xmlns:p14="http://schemas.microsoft.com/office/powerpoint/2010/main" val="37109013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685800" y="5349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508000" y="4853412"/>
            <a:ext cx="112776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508000" y="3886200"/>
            <a:ext cx="112776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7E14BD0F-0627-4989-BCB2-AB6F11C23CF9}" type="datetimeFigureOut">
              <a:rPr lang="en-US" smtClean="0"/>
              <a:t>5/31/2019</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10972800" y="6473952"/>
            <a:ext cx="1011936" cy="246888"/>
          </a:xfrm>
        </p:spPr>
        <p:txBody>
          <a:bodyPr/>
          <a:lstStyle/>
          <a:p>
            <a:fld id="{758563E2-339A-4824-A7AC-EC832A3940D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7E14BD0F-0627-4989-BCB2-AB6F11C23CF9}" type="datetimeFigureOut">
              <a:rPr lang="en-US" smtClean="0"/>
              <a:t>5/31/2019</a:t>
            </a:fld>
            <a:endParaRPr lang="en-US"/>
          </a:p>
        </p:txBody>
      </p:sp>
      <p:sp>
        <p:nvSpPr>
          <p:cNvPr id="19" name="Footer Placeholder 18"/>
          <p:cNvSpPr>
            <a:spLocks noGrp="1"/>
          </p:cNvSpPr>
          <p:nvPr>
            <p:ph type="ftr" sz="quarter" idx="11"/>
          </p:nvPr>
        </p:nvSpPr>
        <p:spPr>
          <a:xfrm>
            <a:off x="4775200" y="76201"/>
            <a:ext cx="3860800" cy="288925"/>
          </a:xfrm>
        </p:spPr>
        <p:txBody>
          <a:bodyPr/>
          <a:lstStyle/>
          <a:p>
            <a:endParaRPr lang="en-US"/>
          </a:p>
        </p:txBody>
      </p:sp>
      <p:sp>
        <p:nvSpPr>
          <p:cNvPr id="16" name="Slide Number Placeholder 15"/>
          <p:cNvSpPr>
            <a:spLocks noGrp="1"/>
          </p:cNvSpPr>
          <p:nvPr>
            <p:ph type="sldNum" sz="quarter" idx="12"/>
          </p:nvPr>
        </p:nvSpPr>
        <p:spPr>
          <a:xfrm>
            <a:off x="10972800" y="6473952"/>
            <a:ext cx="1011936" cy="246888"/>
          </a:xfrm>
        </p:spPr>
        <p:txBody>
          <a:bodyPr/>
          <a:lstStyle/>
          <a:p>
            <a:fld id="{758563E2-339A-4824-A7AC-EC832A3940D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685800" y="3444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508000" y="1676400"/>
            <a:ext cx="112776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7E14BD0F-0627-4989-BCB2-AB6F11C23CF9}" type="datetimeFigureOut">
              <a:rPr lang="en-US" smtClean="0"/>
              <a:t>5/31/2019</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758563E2-339A-4824-A7AC-EC832A3940D5}" type="slidenum">
              <a:rPr lang="en-US" smtClean="0"/>
              <a:t>‹#›</a:t>
            </a:fld>
            <a:endParaRPr lang="en-US"/>
          </a:p>
        </p:txBody>
      </p:sp>
      <p:sp>
        <p:nvSpPr>
          <p:cNvPr id="8" name="Title 7"/>
          <p:cNvSpPr>
            <a:spLocks noGrp="1"/>
          </p:cNvSpPr>
          <p:nvPr>
            <p:ph type="title"/>
          </p:nvPr>
        </p:nvSpPr>
        <p:spPr>
          <a:xfrm>
            <a:off x="240633" y="2947086"/>
            <a:ext cx="115824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402336" y="457200"/>
            <a:ext cx="115824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406400" y="1600200"/>
            <a:ext cx="5588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6197600" y="1600200"/>
            <a:ext cx="57912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7E14BD0F-0627-4989-BCB2-AB6F11C23CF9}" type="datetimeFigureOut">
              <a:rPr lang="en-US" smtClean="0"/>
              <a:t>5/31/2019</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758563E2-339A-4824-A7AC-EC832A3940D5}"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406400" y="5410200"/>
            <a:ext cx="114808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375259" y="666750"/>
            <a:ext cx="57207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6193367" y="666750"/>
            <a:ext cx="5722988"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375259" y="1316038"/>
            <a:ext cx="5720741"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6198307" y="1316038"/>
            <a:ext cx="571804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7E14BD0F-0627-4989-BCB2-AB6F11C23CF9}" type="datetimeFigureOut">
              <a:rPr lang="en-US" smtClean="0"/>
              <a:t>5/31/2019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972800" y="6477000"/>
            <a:ext cx="1016000" cy="246888"/>
          </a:xfrm>
        </p:spPr>
        <p:txBody>
          <a:bodyPr/>
          <a:lstStyle/>
          <a:p>
            <a:fld id="{758563E2-339A-4824-A7AC-EC832A3940D5}" type="slidenum">
              <a:rPr lang="en-US" smtClean="0"/>
              <a:t>‹#›</a:t>
            </a:fld>
            <a:endParaRPr lang="en-US"/>
          </a:p>
        </p:txBody>
      </p:sp>
      <p:sp>
        <p:nvSpPr>
          <p:cNvPr id="11" name="Straight Connector 10"/>
          <p:cNvSpPr>
            <a:spLocks noChangeShapeType="1"/>
          </p:cNvSpPr>
          <p:nvPr/>
        </p:nvSpPr>
        <p:spPr bwMode="auto">
          <a:xfrm>
            <a:off x="685800" y="6019801"/>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402336" y="457200"/>
            <a:ext cx="115824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7E14BD0F-0627-4989-BCB2-AB6F11C23CF9}" type="datetimeFigureOut">
              <a:rPr lang="en-US" smtClean="0"/>
              <a:t>5/31/2019</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8563E2-339A-4824-A7AC-EC832A3940D5}"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E14BD0F-0627-4989-BCB2-AB6F11C23CF9}" type="datetimeFigureOut">
              <a:rPr lang="en-US" smtClean="0"/>
              <a:t>5/31/2019</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8563E2-339A-4824-A7AC-EC832A3940D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685800" y="5849118"/>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609600" y="5486400"/>
            <a:ext cx="112776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609601" y="609600"/>
            <a:ext cx="4011084"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4766733" y="609600"/>
            <a:ext cx="7120467"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7E14BD0F-0627-4989-BCB2-AB6F11C23CF9}" type="datetimeFigureOut">
              <a:rPr lang="en-US" smtClean="0"/>
              <a:t>5/31/2019</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8563E2-339A-4824-A7AC-EC832A3940D5}"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4673600" y="616634"/>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7E14BD0F-0627-4989-BCB2-AB6F11C23CF9}" type="datetimeFigureOut">
              <a:rPr lang="en-US" smtClean="0"/>
              <a:t>5/31/2019</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758563E2-339A-4824-A7AC-EC832A3940D5}" type="slidenum">
              <a:rPr lang="en-US" smtClean="0"/>
              <a:t>‹#›</a:t>
            </a:fld>
            <a:endParaRPr lang="en-US"/>
          </a:p>
        </p:txBody>
      </p:sp>
      <p:sp>
        <p:nvSpPr>
          <p:cNvPr id="17" name="Title 16"/>
          <p:cNvSpPr>
            <a:spLocks noGrp="1"/>
          </p:cNvSpPr>
          <p:nvPr>
            <p:ph type="title"/>
          </p:nvPr>
        </p:nvSpPr>
        <p:spPr>
          <a:xfrm>
            <a:off x="508000" y="4993760"/>
            <a:ext cx="78232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508000" y="5533218"/>
            <a:ext cx="78232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E14BD0F-0627-4989-BCB2-AB6F11C23CF9}" type="datetimeFigureOut">
              <a:rPr lang="en-US" smtClean="0"/>
              <a:t>5/31/2019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8563E2-339A-4824-A7AC-EC832A3940D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549277"/>
            <a:ext cx="2438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549277"/>
            <a:ext cx="83312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E14BD0F-0627-4989-BCB2-AB6F11C23CF9}" type="datetimeFigureOut">
              <a:rPr lang="en-US" smtClean="0"/>
              <a:t>5/31/2019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8563E2-339A-4824-A7AC-EC832A3940D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406400" y="1554163"/>
            <a:ext cx="115824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8636000" y="76201"/>
            <a:ext cx="3352800" cy="288925"/>
          </a:xfrm>
          <a:prstGeom prst="rect">
            <a:avLst/>
          </a:prstGeom>
        </p:spPr>
        <p:txBody>
          <a:bodyPr vert="horz"/>
          <a:lstStyle>
            <a:lvl1pPr algn="l" eaLnBrk="1" latinLnBrk="0" hangingPunct="1">
              <a:defRPr kumimoji="0" sz="1200">
                <a:solidFill>
                  <a:schemeClr val="accent1">
                    <a:shade val="75000"/>
                  </a:schemeClr>
                </a:solidFill>
              </a:defRPr>
            </a:lvl1pPr>
          </a:lstStyle>
          <a:p>
            <a:fld id="{7E14BD0F-0627-4989-BCB2-AB6F11C23CF9}" type="datetimeFigureOut">
              <a:rPr lang="en-US" smtClean="0"/>
              <a:t>5/31/2019</a:t>
            </a:fld>
            <a:endParaRPr lang="en-US"/>
          </a:p>
        </p:txBody>
      </p:sp>
      <p:sp>
        <p:nvSpPr>
          <p:cNvPr id="28" name="Footer Placeholder 27"/>
          <p:cNvSpPr>
            <a:spLocks noGrp="1"/>
          </p:cNvSpPr>
          <p:nvPr>
            <p:ph type="ftr" sz="quarter" idx="3"/>
          </p:nvPr>
        </p:nvSpPr>
        <p:spPr>
          <a:xfrm>
            <a:off x="4165600" y="76201"/>
            <a:ext cx="44704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10972800" y="6477001"/>
            <a:ext cx="1016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58563E2-339A-4824-A7AC-EC832A3940D5}" type="slidenum">
              <a:rPr lang="en-US" smtClean="0"/>
              <a:t>‹#›</a:t>
            </a:fld>
            <a:endParaRPr lang="en-US"/>
          </a:p>
        </p:txBody>
      </p:sp>
      <p:sp>
        <p:nvSpPr>
          <p:cNvPr id="10" name="Title Placeholder 9"/>
          <p:cNvSpPr>
            <a:spLocks noGrp="1"/>
          </p:cNvSpPr>
          <p:nvPr>
            <p:ph type="title"/>
          </p:nvPr>
        </p:nvSpPr>
        <p:spPr>
          <a:xfrm>
            <a:off x="406400" y="457200"/>
            <a:ext cx="115824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685800" y="1057987"/>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782053"/>
            <a:ext cx="9144000" cy="4475747"/>
          </a:xfrm>
        </p:spPr>
        <p:txBody>
          <a:bodyPr/>
          <a:lstStyle/>
          <a:p>
            <a:endParaRPr lang="en-US" dirty="0" smtClean="0"/>
          </a:p>
          <a:p>
            <a:endParaRPr lang="en-US" dirty="0"/>
          </a:p>
          <a:p>
            <a:endParaRPr lang="en-US" dirty="0" smtClean="0"/>
          </a:p>
          <a:p>
            <a:endParaRPr lang="en-US" dirty="0"/>
          </a:p>
          <a:p>
            <a:r>
              <a:rPr lang="en-US" dirty="0" smtClean="0">
                <a:solidFill>
                  <a:srgbClr val="FF0000"/>
                </a:solidFill>
              </a:rPr>
              <a:t>How To Get PTSD Service Connected </a:t>
            </a:r>
          </a:p>
          <a:p>
            <a:r>
              <a:rPr lang="en-US" dirty="0" smtClean="0"/>
              <a:t>Students Name</a:t>
            </a:r>
          </a:p>
          <a:p>
            <a:r>
              <a:rPr lang="en-US" dirty="0" smtClean="0"/>
              <a:t>University</a:t>
            </a:r>
            <a:endParaRPr lang="en-US" dirty="0"/>
          </a:p>
        </p:txBody>
      </p:sp>
    </p:spTree>
    <p:extLst>
      <p:ext uri="{BB962C8B-B14F-4D97-AF65-F5344CB8AC3E}">
        <p14:creationId xmlns:p14="http://schemas.microsoft.com/office/powerpoint/2010/main" val="30523847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98451" y="508000"/>
            <a:ext cx="8361229" cy="999067"/>
          </a:xfrm>
        </p:spPr>
        <p:txBody>
          <a:bodyPr>
            <a:normAutofit fontScale="90000"/>
          </a:bodyPr>
          <a:lstStyle/>
          <a:p>
            <a:r>
              <a:rPr lang="en-US" sz="6600" dirty="0" smtClean="0">
                <a:solidFill>
                  <a:srgbClr val="FF0000"/>
                </a:solidFill>
              </a:rPr>
              <a:t>Agenda</a:t>
            </a:r>
            <a:endParaRPr lang="en-US" sz="6600" dirty="0">
              <a:solidFill>
                <a:srgbClr val="FF0000"/>
              </a:solidFill>
            </a:endParaRPr>
          </a:p>
        </p:txBody>
      </p:sp>
      <p:sp>
        <p:nvSpPr>
          <p:cNvPr id="3" name="Subtitle 2"/>
          <p:cNvSpPr>
            <a:spLocks noGrp="1"/>
          </p:cNvSpPr>
          <p:nvPr>
            <p:ph type="subTitle" idx="1"/>
          </p:nvPr>
        </p:nvSpPr>
        <p:spPr>
          <a:xfrm>
            <a:off x="1270000" y="1337733"/>
            <a:ext cx="9618133" cy="4402667"/>
          </a:xfrm>
        </p:spPr>
        <p:txBody>
          <a:bodyPr/>
          <a:lstStyle/>
          <a:p>
            <a:pPr algn="l"/>
            <a:r>
              <a:rPr lang="en-US" sz="2000" dirty="0" smtClean="0"/>
              <a:t>Symptoms of  Mental Disorder </a:t>
            </a:r>
            <a:endParaRPr lang="en-US" dirty="0"/>
          </a:p>
        </p:txBody>
      </p:sp>
    </p:spTree>
    <p:extLst>
      <p:ext uri="{BB962C8B-B14F-4D97-AF65-F5344CB8AC3E}">
        <p14:creationId xmlns:p14="http://schemas.microsoft.com/office/powerpoint/2010/main" val="2140613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620712"/>
          </a:xfrm>
        </p:spPr>
        <p:txBody>
          <a:bodyPr>
            <a:normAutofit fontScale="90000"/>
          </a:bodyPr>
          <a:lstStyle/>
          <a:p>
            <a:r>
              <a:rPr lang="en-US" sz="4800" dirty="0" smtClean="0">
                <a:solidFill>
                  <a:srgbClr val="FF0000"/>
                </a:solidFill>
              </a:rPr>
              <a:t>Introduction</a:t>
            </a:r>
            <a:endParaRPr lang="en-US" sz="4800" dirty="0">
              <a:solidFill>
                <a:srgbClr val="FF0000"/>
              </a:solidFill>
            </a:endParaRPr>
          </a:p>
        </p:txBody>
      </p:sp>
      <p:sp>
        <p:nvSpPr>
          <p:cNvPr id="3" name="Subtitle 2"/>
          <p:cNvSpPr>
            <a:spLocks noGrp="1"/>
          </p:cNvSpPr>
          <p:nvPr>
            <p:ph type="subTitle" idx="1"/>
          </p:nvPr>
        </p:nvSpPr>
        <p:spPr>
          <a:xfrm>
            <a:off x="1524000" y="1615991"/>
            <a:ext cx="9652000" cy="4148221"/>
          </a:xfrm>
        </p:spPr>
        <p:txBody>
          <a:bodyPr>
            <a:noAutofit/>
          </a:bodyPr>
          <a:lstStyle/>
          <a:p>
            <a:pPr marL="342900" indent="-342900" algn="l">
              <a:buFont typeface="Wingdings" panose="05000000000000000000" pitchFamily="2" charset="2"/>
              <a:buChar char="q"/>
            </a:pPr>
            <a:r>
              <a:rPr lang="en-US" sz="2400" dirty="0" smtClean="0"/>
              <a:t>Post-traumatic </a:t>
            </a:r>
            <a:r>
              <a:rPr lang="en-US" sz="2400" dirty="0"/>
              <a:t>stress disorder (PTSD) is a mental health condition that's triggered by a terrifying event — either experiencing it or witnessing it. </a:t>
            </a:r>
            <a:endParaRPr lang="en-US" sz="2400" dirty="0" smtClean="0"/>
          </a:p>
          <a:p>
            <a:pPr marL="342900" indent="-342900" algn="l">
              <a:buFont typeface="Wingdings" panose="05000000000000000000" pitchFamily="2" charset="2"/>
              <a:buChar char="q"/>
            </a:pPr>
            <a:r>
              <a:rPr lang="en-US" sz="2400" dirty="0" smtClean="0"/>
              <a:t>Symptoms </a:t>
            </a:r>
            <a:r>
              <a:rPr lang="en-US" sz="2400" dirty="0"/>
              <a:t>may include flashbacks, nightmares and severe anxiety, as well as uncontrollable </a:t>
            </a:r>
            <a:r>
              <a:rPr lang="en-US" sz="2400" dirty="0" smtClean="0"/>
              <a:t>thoughts </a:t>
            </a:r>
            <a:r>
              <a:rPr lang="en-US" sz="2400" dirty="0"/>
              <a:t>about the event</a:t>
            </a:r>
            <a:r>
              <a:rPr lang="en-US" sz="2400" dirty="0" smtClean="0"/>
              <a:t>. </a:t>
            </a:r>
          </a:p>
          <a:p>
            <a:pPr marL="457200" indent="-457200" algn="l">
              <a:buFont typeface="Wingdings" panose="05000000000000000000" pitchFamily="2" charset="2"/>
              <a:buChar char="q"/>
            </a:pPr>
            <a:r>
              <a:rPr lang="en-US" sz="2400" dirty="0" smtClean="0"/>
              <a:t>This presentation will focus on </a:t>
            </a:r>
            <a:r>
              <a:rPr lang="en-US" sz="2400" dirty="0" smtClean="0"/>
              <a:t>thirty one</a:t>
            </a:r>
            <a:r>
              <a:rPr lang="en-US" sz="2400" dirty="0" smtClean="0"/>
              <a:t> </a:t>
            </a:r>
            <a:r>
              <a:rPr lang="en-US" sz="2400" dirty="0" smtClean="0"/>
              <a:t>symptoms and what they means to Occupational </a:t>
            </a:r>
            <a:r>
              <a:rPr lang="en-US" sz="2400" dirty="0"/>
              <a:t>and social impairment, with deficiencies in most </a:t>
            </a:r>
            <a:r>
              <a:rPr lang="en-US" sz="2400" dirty="0" smtClean="0"/>
              <a:t>areas </a:t>
            </a:r>
            <a:r>
              <a:rPr lang="en-US" sz="2400" dirty="0"/>
              <a:t>such as work, school, family relations, judgment, thinking, or mood, </a:t>
            </a:r>
            <a:r>
              <a:rPr lang="en-US" sz="2400" dirty="0" smtClean="0"/>
              <a:t>and give an example an </a:t>
            </a:r>
            <a:r>
              <a:rPr lang="en-US" sz="2400" dirty="0"/>
              <a:t>example of </a:t>
            </a:r>
            <a:r>
              <a:rPr lang="en-US" sz="2400" dirty="0" smtClean="0"/>
              <a:t>each. </a:t>
            </a:r>
            <a:r>
              <a:rPr lang="en-US" sz="2400" dirty="0"/>
              <a:t> </a:t>
            </a:r>
            <a:r>
              <a:rPr lang="en-US" sz="2400" dirty="0" smtClean="0"/>
              <a:t> </a:t>
            </a:r>
            <a:endParaRPr lang="en-US" sz="2400" dirty="0"/>
          </a:p>
        </p:txBody>
      </p:sp>
    </p:spTree>
    <p:extLst>
      <p:ext uri="{BB962C8B-B14F-4D97-AF65-F5344CB8AC3E}">
        <p14:creationId xmlns:p14="http://schemas.microsoft.com/office/powerpoint/2010/main" val="6095916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875770"/>
          </a:xfrm>
        </p:spPr>
        <p:txBody>
          <a:bodyPr>
            <a:noAutofit/>
          </a:bodyPr>
          <a:lstStyle/>
          <a:p>
            <a:r>
              <a:rPr lang="en-US" sz="2400" dirty="0">
                <a:solidFill>
                  <a:srgbClr val="FF0000"/>
                </a:solidFill>
              </a:rPr>
              <a:t>1</a:t>
            </a:r>
            <a:r>
              <a:rPr lang="en-US" sz="2400" dirty="0" smtClean="0">
                <a:solidFill>
                  <a:srgbClr val="FF0000"/>
                </a:solidFill>
              </a:rPr>
              <a:t>. Gross </a:t>
            </a:r>
            <a:r>
              <a:rPr lang="en-US" sz="2400" dirty="0">
                <a:solidFill>
                  <a:srgbClr val="FF0000"/>
                </a:solidFill>
              </a:rPr>
              <a:t>impairment in thought processes or communication</a:t>
            </a:r>
          </a:p>
        </p:txBody>
      </p:sp>
      <p:sp>
        <p:nvSpPr>
          <p:cNvPr id="3" name="Subtitle 2"/>
          <p:cNvSpPr>
            <a:spLocks noGrp="1"/>
          </p:cNvSpPr>
          <p:nvPr>
            <p:ph type="subTitle" idx="1"/>
          </p:nvPr>
        </p:nvSpPr>
        <p:spPr>
          <a:xfrm>
            <a:off x="1524000" y="1998133"/>
            <a:ext cx="9144000" cy="4267200"/>
          </a:xfrm>
        </p:spPr>
        <p:txBody>
          <a:bodyPr>
            <a:normAutofit fontScale="92500" lnSpcReduction="20000"/>
          </a:bodyPr>
          <a:lstStyle/>
          <a:p>
            <a:pPr algn="l"/>
            <a:endParaRPr lang="en-US" dirty="0" smtClean="0"/>
          </a:p>
          <a:p>
            <a:pPr marL="342900" indent="-342900" algn="l">
              <a:buFont typeface="Wingdings" panose="05000000000000000000" pitchFamily="2" charset="2"/>
              <a:buChar char="q"/>
            </a:pPr>
            <a:r>
              <a:rPr lang="en-US" sz="2600" dirty="0"/>
              <a:t>Gross impairment is a term that refers to a person’s inability to effectively communicate or think clearly</a:t>
            </a:r>
            <a:r>
              <a:rPr lang="en-US" sz="2600" dirty="0" smtClean="0"/>
              <a:t>.</a:t>
            </a:r>
          </a:p>
          <a:p>
            <a:pPr marL="342900" indent="-342900" algn="l">
              <a:buFont typeface="Wingdings" panose="05000000000000000000" pitchFamily="2" charset="2"/>
              <a:buChar char="q"/>
            </a:pPr>
            <a:r>
              <a:rPr lang="en-US" sz="2600" dirty="0" smtClean="0"/>
              <a:t>It </a:t>
            </a:r>
            <a:r>
              <a:rPr lang="en-US" sz="2600" dirty="0"/>
              <a:t>is a symptom that often leads to a veteran being declared disabled and unable to work. </a:t>
            </a:r>
            <a:endParaRPr lang="en-US" sz="2600" dirty="0" smtClean="0"/>
          </a:p>
          <a:p>
            <a:pPr marL="342900" indent="-342900" algn="l">
              <a:buFont typeface="Wingdings" panose="05000000000000000000" pitchFamily="2" charset="2"/>
              <a:buChar char="q"/>
            </a:pPr>
            <a:r>
              <a:rPr lang="en-US" sz="2600" dirty="0" smtClean="0"/>
              <a:t>In </a:t>
            </a:r>
            <a:r>
              <a:rPr lang="en-US" sz="2600" dirty="0"/>
              <a:t>many cases, people suffering from gross impairment as a side effect of their psychiatric disorder receive a Total Disability rating based on Individual </a:t>
            </a:r>
            <a:r>
              <a:rPr lang="en-US" sz="2600" dirty="0" err="1"/>
              <a:t>Unemployability</a:t>
            </a:r>
            <a:r>
              <a:rPr lang="en-US" sz="2600" dirty="0"/>
              <a:t>, also known as</a:t>
            </a:r>
            <a:r>
              <a:rPr lang="en-US" sz="2600" dirty="0" smtClean="0"/>
              <a:t>,</a:t>
            </a:r>
            <a:r>
              <a:rPr lang="en-US" sz="2600" dirty="0"/>
              <a:t> </a:t>
            </a:r>
            <a:r>
              <a:rPr lang="en-US" sz="2600" dirty="0" smtClean="0"/>
              <a:t>TDIU</a:t>
            </a:r>
          </a:p>
          <a:p>
            <a:pPr marL="342900" indent="-342900" algn="l">
              <a:buFont typeface="Wingdings" panose="05000000000000000000" pitchFamily="2" charset="2"/>
              <a:buChar char="q"/>
            </a:pPr>
            <a:r>
              <a:rPr lang="en-US" sz="2600" dirty="0" smtClean="0"/>
              <a:t>For instance, you may find one talking of things you cannot comprehend like “come in my front of my back” instead of saying “come in front</a:t>
            </a:r>
            <a:r>
              <a:rPr lang="en-US" sz="2400" dirty="0" smtClean="0"/>
              <a:t>”</a:t>
            </a:r>
          </a:p>
          <a:p>
            <a:pPr algn="l"/>
            <a:endParaRPr lang="en-US" dirty="0" smtClean="0"/>
          </a:p>
          <a:p>
            <a:pPr algn="l"/>
            <a:r>
              <a:rPr lang="en-US" dirty="0"/>
              <a:t> </a:t>
            </a:r>
          </a:p>
        </p:txBody>
      </p:sp>
    </p:spTree>
    <p:extLst>
      <p:ext uri="{BB962C8B-B14F-4D97-AF65-F5344CB8AC3E}">
        <p14:creationId xmlns:p14="http://schemas.microsoft.com/office/powerpoint/2010/main" val="35420513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114828"/>
            <a:ext cx="9144000" cy="610660"/>
          </a:xfrm>
        </p:spPr>
        <p:txBody>
          <a:bodyPr>
            <a:noAutofit/>
          </a:bodyPr>
          <a:lstStyle/>
          <a:p>
            <a:r>
              <a:rPr lang="en-US" sz="2400" dirty="0" smtClean="0">
                <a:solidFill>
                  <a:srgbClr val="FF0000"/>
                </a:solidFill>
              </a:rPr>
              <a:t>2. Persistent </a:t>
            </a:r>
            <a:r>
              <a:rPr lang="en-US" sz="2400" dirty="0">
                <a:solidFill>
                  <a:srgbClr val="FF0000"/>
                </a:solidFill>
              </a:rPr>
              <a:t>delusions or hallucinations</a:t>
            </a:r>
          </a:p>
        </p:txBody>
      </p:sp>
      <p:sp>
        <p:nvSpPr>
          <p:cNvPr id="3" name="Subtitle 2"/>
          <p:cNvSpPr>
            <a:spLocks noGrp="1"/>
          </p:cNvSpPr>
          <p:nvPr>
            <p:ph type="subTitle" idx="1"/>
          </p:nvPr>
        </p:nvSpPr>
        <p:spPr>
          <a:xfrm>
            <a:off x="1178982" y="1143528"/>
            <a:ext cx="9834033" cy="4989512"/>
          </a:xfrm>
        </p:spPr>
        <p:txBody>
          <a:bodyPr>
            <a:noAutofit/>
          </a:bodyPr>
          <a:lstStyle/>
          <a:p>
            <a:pPr marL="285750" indent="-285750" algn="l" fontAlgn="base">
              <a:buFont typeface="Wingdings" panose="05000000000000000000" pitchFamily="2" charset="2"/>
              <a:buChar char="q"/>
            </a:pPr>
            <a:r>
              <a:rPr lang="en-US" sz="2000" dirty="0" smtClean="0"/>
              <a:t>Delusions and Hallucinations are types of Positive </a:t>
            </a:r>
            <a:r>
              <a:rPr lang="en-US" sz="2000" dirty="0"/>
              <a:t>Psychotic Symptoms</a:t>
            </a:r>
          </a:p>
          <a:p>
            <a:pPr marL="285750" indent="-285750" algn="l" fontAlgn="base">
              <a:buFont typeface="Wingdings" panose="05000000000000000000" pitchFamily="2" charset="2"/>
              <a:buChar char="q"/>
            </a:pPr>
            <a:r>
              <a:rPr lang="en-US" sz="2000" dirty="0" smtClean="0"/>
              <a:t>Positive Psychotic Symptoms </a:t>
            </a:r>
            <a:r>
              <a:rPr lang="en-US" sz="2000" dirty="0"/>
              <a:t> are characterized by the presence of unusual feelings, thoughts, or behaviors. </a:t>
            </a:r>
            <a:endParaRPr lang="en-US" sz="2000" dirty="0" smtClean="0"/>
          </a:p>
          <a:p>
            <a:pPr marL="285750" indent="-285750" algn="l" fontAlgn="base">
              <a:buFont typeface="Wingdings" panose="05000000000000000000" pitchFamily="2" charset="2"/>
              <a:buChar char="q"/>
            </a:pPr>
            <a:r>
              <a:rPr lang="en-US" sz="2000" b="1" dirty="0" smtClean="0"/>
              <a:t>Hallucinations</a:t>
            </a:r>
            <a:r>
              <a:rPr lang="en-US" sz="2000" dirty="0"/>
              <a:t> refer to sensations of something that isn't really there. </a:t>
            </a:r>
            <a:endParaRPr lang="en-US" sz="2000" dirty="0" smtClean="0"/>
          </a:p>
          <a:p>
            <a:pPr marL="285750" indent="-285750" algn="l" fontAlgn="base">
              <a:buFont typeface="Wingdings" panose="05000000000000000000" pitchFamily="2" charset="2"/>
              <a:buChar char="q"/>
            </a:pPr>
            <a:r>
              <a:rPr lang="en-US" sz="2000" dirty="0"/>
              <a:t> </a:t>
            </a:r>
            <a:r>
              <a:rPr lang="en-US" sz="2000" dirty="0" smtClean="0"/>
              <a:t>    Types of Hallucinations includes: </a:t>
            </a:r>
          </a:p>
          <a:p>
            <a:pPr marL="1200150" lvl="2" indent="-285750" algn="l" fontAlgn="base">
              <a:buFont typeface="Wingdings" panose="05000000000000000000" pitchFamily="2" charset="2"/>
              <a:buChar char="q"/>
            </a:pPr>
            <a:r>
              <a:rPr lang="en-US" sz="1600" dirty="0" smtClean="0"/>
              <a:t>An auditory hallucination is an experience of hearing voices that aren't there. </a:t>
            </a:r>
          </a:p>
          <a:p>
            <a:pPr marL="1200150" lvl="2" indent="-285750" algn="l" fontAlgn="base">
              <a:buFont typeface="Wingdings" panose="05000000000000000000" pitchFamily="2" charset="2"/>
              <a:buChar char="q"/>
            </a:pPr>
            <a:r>
              <a:rPr lang="en-US" sz="1600" dirty="0" smtClean="0"/>
              <a:t>A visual hallucination would involve seeing something that isn't real. </a:t>
            </a:r>
          </a:p>
          <a:p>
            <a:pPr marL="1200150" lvl="2" indent="-285750" algn="l" fontAlgn="base">
              <a:buFont typeface="Wingdings" panose="05000000000000000000" pitchFamily="2" charset="2"/>
              <a:buChar char="q"/>
            </a:pPr>
            <a:r>
              <a:rPr lang="en-US" sz="1600" dirty="0" smtClean="0"/>
              <a:t>Tactile hallucinations occur when you feel something that isn't there. </a:t>
            </a:r>
          </a:p>
          <a:p>
            <a:pPr marL="1200150" lvl="2" indent="-285750" algn="l" fontAlgn="base">
              <a:buFont typeface="Wingdings" panose="05000000000000000000" pitchFamily="2" charset="2"/>
              <a:buChar char="q"/>
            </a:pPr>
            <a:r>
              <a:rPr lang="en-US" sz="1600" dirty="0" smtClean="0"/>
              <a:t>Olfactory and gustatory hallucinations involve the experience of smelling or tasting something that isn't present.</a:t>
            </a:r>
          </a:p>
          <a:p>
            <a:pPr marL="285750" indent="-285750" algn="l" fontAlgn="base">
              <a:buFont typeface="Wingdings" panose="05000000000000000000" pitchFamily="2" charset="2"/>
              <a:buChar char="q"/>
            </a:pPr>
            <a:r>
              <a:rPr lang="en-US" sz="2000" b="1" dirty="0" smtClean="0"/>
              <a:t>Delusions</a:t>
            </a:r>
            <a:r>
              <a:rPr lang="en-US" sz="2000" dirty="0"/>
              <a:t> are ideas that you believe are true despite the fact that they may be unlikely or odd. For example, you might believe that the CIA is spying on you or that aliens are controlling your behaviors or thoughts</a:t>
            </a:r>
            <a:r>
              <a:rPr lang="en-US" sz="2000" dirty="0" smtClean="0"/>
              <a:t>.</a:t>
            </a:r>
          </a:p>
          <a:p>
            <a:pPr marL="285750" indent="-285750" algn="l" fontAlgn="base">
              <a:buFont typeface="Wingdings" panose="05000000000000000000" pitchFamily="2" charset="2"/>
              <a:buChar char="q"/>
            </a:pPr>
            <a:r>
              <a:rPr lang="en-US" sz="2000" dirty="0" smtClean="0"/>
              <a:t>For example, you may find someone smiling all over sudden without any humor event running around or when one is so excited over nothing. </a:t>
            </a:r>
          </a:p>
          <a:p>
            <a:pPr marL="285750" indent="-285750" algn="l" fontAlgn="base">
              <a:buFont typeface="Wingdings" panose="05000000000000000000" pitchFamily="2" charset="2"/>
              <a:buChar char="q"/>
            </a:pPr>
            <a:endParaRPr lang="en-US" sz="2000" dirty="0"/>
          </a:p>
        </p:txBody>
      </p:sp>
    </p:spTree>
    <p:extLst>
      <p:ext uri="{BB962C8B-B14F-4D97-AF65-F5344CB8AC3E}">
        <p14:creationId xmlns:p14="http://schemas.microsoft.com/office/powerpoint/2010/main" val="3407566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52688" y="880533"/>
            <a:ext cx="9144000" cy="762000"/>
          </a:xfrm>
        </p:spPr>
        <p:txBody>
          <a:bodyPr/>
          <a:lstStyle/>
          <a:p>
            <a:r>
              <a:rPr lang="en-US" sz="3600" dirty="0" smtClean="0">
                <a:solidFill>
                  <a:srgbClr val="FF0000"/>
                </a:solidFill>
              </a:rPr>
              <a:t>3. Grossly </a:t>
            </a:r>
            <a:r>
              <a:rPr lang="en-US" sz="3600" dirty="0">
                <a:solidFill>
                  <a:srgbClr val="FF0000"/>
                </a:solidFill>
              </a:rPr>
              <a:t>inappropriate behavior </a:t>
            </a:r>
          </a:p>
        </p:txBody>
      </p:sp>
      <p:sp>
        <p:nvSpPr>
          <p:cNvPr id="3" name="Subtitle 2"/>
          <p:cNvSpPr>
            <a:spLocks noGrp="1"/>
          </p:cNvSpPr>
          <p:nvPr>
            <p:ph type="subTitle" idx="1"/>
          </p:nvPr>
        </p:nvSpPr>
        <p:spPr>
          <a:xfrm>
            <a:off x="1371600" y="1642533"/>
            <a:ext cx="9127067" cy="4013201"/>
          </a:xfrm>
        </p:spPr>
        <p:txBody>
          <a:bodyPr>
            <a:normAutofit fontScale="92500" lnSpcReduction="20000"/>
          </a:bodyPr>
          <a:lstStyle/>
          <a:p>
            <a:pPr marL="342900" indent="-342900" algn="l">
              <a:buFont typeface="Wingdings" panose="05000000000000000000" pitchFamily="2" charset="2"/>
              <a:buChar char="q"/>
            </a:pPr>
            <a:r>
              <a:rPr lang="en-US" dirty="0" smtClean="0"/>
              <a:t>Total </a:t>
            </a:r>
            <a:r>
              <a:rPr lang="en-US" dirty="0"/>
              <a:t>occupational and social impairment, due to such symptoms </a:t>
            </a:r>
            <a:r>
              <a:rPr lang="en-US" dirty="0" smtClean="0"/>
              <a:t>as grossly </a:t>
            </a:r>
            <a:r>
              <a:rPr lang="en-US" dirty="0"/>
              <a:t>inappropriate </a:t>
            </a:r>
            <a:r>
              <a:rPr lang="en-US" dirty="0" smtClean="0"/>
              <a:t>behavior.</a:t>
            </a:r>
          </a:p>
          <a:p>
            <a:pPr marL="342900" indent="-342900" algn="l">
              <a:buFont typeface="Wingdings" panose="05000000000000000000" pitchFamily="2" charset="2"/>
              <a:buChar char="q"/>
            </a:pPr>
            <a:r>
              <a:rPr lang="en-US" dirty="0"/>
              <a:t>Behavior that is grossly Inappropriate, such as</a:t>
            </a:r>
            <a:r>
              <a:rPr lang="en-US" dirty="0" smtClean="0"/>
              <a:t>:</a:t>
            </a:r>
          </a:p>
          <a:p>
            <a:pPr marL="1714500" lvl="3" indent="-342900" algn="l">
              <a:buFont typeface="Wingdings" panose="05000000000000000000" pitchFamily="2" charset="2"/>
              <a:buChar char="ü"/>
            </a:pPr>
            <a:r>
              <a:rPr lang="en-US" sz="2000" dirty="0" smtClean="0"/>
              <a:t>walking </a:t>
            </a:r>
            <a:r>
              <a:rPr lang="en-US" sz="2000" dirty="0"/>
              <a:t>around naked in public</a:t>
            </a:r>
            <a:r>
              <a:rPr lang="en-US" sz="2000" dirty="0" smtClean="0"/>
              <a:t>,</a:t>
            </a:r>
          </a:p>
          <a:p>
            <a:pPr marL="1714500" lvl="3" indent="-342900" algn="l">
              <a:buFont typeface="Wingdings" panose="05000000000000000000" pitchFamily="2" charset="2"/>
              <a:buChar char="ü"/>
            </a:pPr>
            <a:r>
              <a:rPr lang="en-US" sz="2000" dirty="0" smtClean="0"/>
              <a:t>laughing </a:t>
            </a:r>
            <a:r>
              <a:rPr lang="en-US" sz="2000" dirty="0"/>
              <a:t>out loud during a deceased person's wake, </a:t>
            </a:r>
            <a:endParaRPr lang="en-US" sz="2000" dirty="0" smtClean="0"/>
          </a:p>
          <a:p>
            <a:pPr marL="1714500" lvl="3" indent="-342900" algn="l">
              <a:buFont typeface="Wingdings" panose="05000000000000000000" pitchFamily="2" charset="2"/>
              <a:buChar char="ü"/>
            </a:pPr>
            <a:r>
              <a:rPr lang="en-US" sz="2000" dirty="0" smtClean="0"/>
              <a:t>showing </a:t>
            </a:r>
            <a:r>
              <a:rPr lang="en-US" sz="2000" dirty="0"/>
              <a:t>up at work, not casual </a:t>
            </a:r>
            <a:endParaRPr lang="en-US" sz="2000" dirty="0" smtClean="0"/>
          </a:p>
          <a:p>
            <a:pPr marL="1714500" lvl="3" indent="-342900" algn="l">
              <a:buFont typeface="Wingdings" panose="05000000000000000000" pitchFamily="2" charset="2"/>
              <a:buChar char="ü"/>
            </a:pPr>
            <a:r>
              <a:rPr lang="en-US" sz="2000" dirty="0"/>
              <a:t>Not bathing or changing clothing for weeks or months </a:t>
            </a:r>
            <a:endParaRPr lang="en-US" sz="2000" dirty="0" smtClean="0"/>
          </a:p>
          <a:p>
            <a:pPr marL="342900" indent="-342900" algn="l">
              <a:buFont typeface="Wingdings" panose="05000000000000000000" pitchFamily="2" charset="2"/>
              <a:buChar char="q"/>
            </a:pPr>
            <a:r>
              <a:rPr lang="en-US" dirty="0" smtClean="0"/>
              <a:t>Extreme behavior may lead one to commit Suicide </a:t>
            </a:r>
            <a:r>
              <a:rPr lang="en-US" dirty="0"/>
              <a:t>or homicide attempt due voices or </a:t>
            </a:r>
            <a:r>
              <a:rPr lang="en-US" dirty="0" smtClean="0"/>
              <a:t>delusions. </a:t>
            </a:r>
          </a:p>
          <a:p>
            <a:pPr marL="342900" indent="-342900" algn="l">
              <a:buFont typeface="Wingdings" panose="05000000000000000000" pitchFamily="2" charset="2"/>
              <a:buChar char="q"/>
            </a:pPr>
            <a:r>
              <a:rPr lang="en-US" dirty="0" smtClean="0"/>
              <a:t>An </a:t>
            </a:r>
            <a:r>
              <a:rPr lang="en-US" dirty="0"/>
              <a:t>e</a:t>
            </a:r>
            <a:r>
              <a:rPr lang="en-US" dirty="0" smtClean="0"/>
              <a:t>xample to illustrate this include a person wearing too many clothes some of which are of opposite gender, oversize or upside down. Also, one may make unwanted noise in place where silence is needed like in a meeting or in church.  </a:t>
            </a:r>
            <a:endParaRPr lang="en-US" dirty="0"/>
          </a:p>
        </p:txBody>
      </p:sp>
    </p:spTree>
    <p:extLst>
      <p:ext uri="{BB962C8B-B14F-4D97-AF65-F5344CB8AC3E}">
        <p14:creationId xmlns:p14="http://schemas.microsoft.com/office/powerpoint/2010/main" val="29868976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604837"/>
          </a:xfrm>
        </p:spPr>
        <p:txBody>
          <a:bodyPr>
            <a:noAutofit/>
          </a:bodyPr>
          <a:lstStyle/>
          <a:p>
            <a:pPr algn="l"/>
            <a:r>
              <a:rPr lang="en-US" sz="2800" dirty="0" smtClean="0">
                <a:solidFill>
                  <a:srgbClr val="FF0000"/>
                </a:solidFill>
              </a:rPr>
              <a:t>4. Persistent </a:t>
            </a:r>
            <a:r>
              <a:rPr lang="en-US" sz="2800" dirty="0">
                <a:solidFill>
                  <a:srgbClr val="FF0000"/>
                </a:solidFill>
              </a:rPr>
              <a:t>danger of hurting self or others </a:t>
            </a:r>
          </a:p>
        </p:txBody>
      </p:sp>
      <p:sp>
        <p:nvSpPr>
          <p:cNvPr id="3" name="Subtitle 2"/>
          <p:cNvSpPr>
            <a:spLocks noGrp="1"/>
          </p:cNvSpPr>
          <p:nvPr>
            <p:ph type="subTitle" idx="1"/>
          </p:nvPr>
        </p:nvSpPr>
        <p:spPr>
          <a:xfrm>
            <a:off x="1524000" y="1727200"/>
            <a:ext cx="9144000" cy="4419600"/>
          </a:xfrm>
        </p:spPr>
        <p:txBody>
          <a:bodyPr>
            <a:normAutofit lnSpcReduction="10000"/>
          </a:bodyPr>
          <a:lstStyle/>
          <a:p>
            <a:pPr algn="l"/>
            <a:r>
              <a:rPr lang="en-US" dirty="0" smtClean="0"/>
              <a:t>The PSTD affected person may experience Some </a:t>
            </a:r>
            <a:r>
              <a:rPr lang="en-US" dirty="0"/>
              <a:t>danger of hurting self or </a:t>
            </a:r>
            <a:r>
              <a:rPr lang="en-US" dirty="0" smtClean="0"/>
              <a:t>others</a:t>
            </a:r>
          </a:p>
          <a:p>
            <a:pPr algn="l"/>
            <a:r>
              <a:rPr lang="en-US" dirty="0" smtClean="0"/>
              <a:t>For example one may have </a:t>
            </a:r>
          </a:p>
          <a:p>
            <a:pPr marL="1257300" lvl="2" indent="-342900" algn="l">
              <a:buFont typeface="Wingdings" panose="05000000000000000000" pitchFamily="2" charset="2"/>
              <a:buChar char="ü"/>
            </a:pPr>
            <a:r>
              <a:rPr lang="en-US" sz="2400" dirty="0" smtClean="0"/>
              <a:t>suicide </a:t>
            </a:r>
            <a:r>
              <a:rPr lang="en-US" sz="2400" dirty="0"/>
              <a:t>attempts without clear expectation of death, </a:t>
            </a:r>
            <a:endParaRPr lang="en-US" sz="2400" dirty="0" smtClean="0"/>
          </a:p>
          <a:p>
            <a:pPr marL="1257300" lvl="2" indent="-342900" algn="l">
              <a:buFont typeface="Wingdings" panose="05000000000000000000" pitchFamily="2" charset="2"/>
              <a:buChar char="ü"/>
            </a:pPr>
            <a:r>
              <a:rPr lang="en-US" sz="2400" dirty="0" smtClean="0"/>
              <a:t>frequently </a:t>
            </a:r>
            <a:r>
              <a:rPr lang="en-US" sz="2400" dirty="0"/>
              <a:t>violent, </a:t>
            </a:r>
            <a:endParaRPr lang="en-US" sz="2400" dirty="0" smtClean="0"/>
          </a:p>
          <a:p>
            <a:pPr marL="1257300" lvl="2" indent="-342900" algn="l">
              <a:buFont typeface="Wingdings" panose="05000000000000000000" pitchFamily="2" charset="2"/>
              <a:buChar char="ü"/>
            </a:pPr>
            <a:r>
              <a:rPr lang="en-US" sz="2400" dirty="0" smtClean="0"/>
              <a:t>manic excitement </a:t>
            </a:r>
          </a:p>
          <a:p>
            <a:pPr marL="1257300" lvl="2" indent="-342900" algn="l">
              <a:buFont typeface="Wingdings" panose="05000000000000000000" pitchFamily="2" charset="2"/>
              <a:buChar char="ü"/>
            </a:pPr>
            <a:r>
              <a:rPr lang="en-US" sz="2400" dirty="0" smtClean="0"/>
              <a:t>OR </a:t>
            </a:r>
            <a:r>
              <a:rPr lang="en-US" sz="2400" dirty="0"/>
              <a:t>occasionally fails to maintain minimal personal hygiene </a:t>
            </a:r>
            <a:endParaRPr lang="en-US" sz="2400" dirty="0" smtClean="0"/>
          </a:p>
          <a:p>
            <a:pPr marL="1257300" lvl="2" indent="-342900" algn="l">
              <a:buFont typeface="Wingdings" panose="05000000000000000000" pitchFamily="2" charset="2"/>
              <a:buChar char="ü"/>
            </a:pPr>
            <a:r>
              <a:rPr lang="en-US" sz="2400" dirty="0" smtClean="0"/>
              <a:t>Some individuals may  </a:t>
            </a:r>
            <a:r>
              <a:rPr lang="en-US" sz="2400" dirty="0"/>
              <a:t>smears </a:t>
            </a:r>
            <a:r>
              <a:rPr lang="en-US" sz="2400" dirty="0" smtClean="0"/>
              <a:t>their faces with dirt or oil. </a:t>
            </a:r>
            <a:endParaRPr lang="en-US" sz="2400" dirty="0"/>
          </a:p>
          <a:p>
            <a:pPr lvl="2" algn="l"/>
            <a:r>
              <a:rPr lang="en-US" sz="2400" dirty="0" smtClean="0">
                <a:solidFill>
                  <a:srgbClr val="0070C0"/>
                </a:solidFill>
              </a:rPr>
              <a:t>An example for this is when one through stones or debris to someone else, or use a knife or crude weapon to hurt another person just because of small provocation. </a:t>
            </a:r>
          </a:p>
        </p:txBody>
      </p:sp>
    </p:spTree>
    <p:extLst>
      <p:ext uri="{BB962C8B-B14F-4D97-AF65-F5344CB8AC3E}">
        <p14:creationId xmlns:p14="http://schemas.microsoft.com/office/powerpoint/2010/main" val="17981105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2"/>
            <a:ext cx="9144000" cy="820737"/>
          </a:xfrm>
        </p:spPr>
        <p:txBody>
          <a:bodyPr>
            <a:noAutofit/>
          </a:bodyPr>
          <a:lstStyle/>
          <a:p>
            <a:pPr algn="l"/>
            <a:r>
              <a:rPr lang="en-US" sz="2400" cap="none" dirty="0" smtClean="0">
                <a:solidFill>
                  <a:srgbClr val="FF0000"/>
                </a:solidFill>
              </a:rPr>
              <a:t>5. Intermittent Inability To Perform Activities Of Daily Living, Such As Maintenance Of Minimal Personal Hygiene </a:t>
            </a:r>
            <a:endParaRPr lang="en-US" sz="2400" cap="none" dirty="0">
              <a:solidFill>
                <a:srgbClr val="FF0000"/>
              </a:solidFill>
            </a:endParaRPr>
          </a:p>
        </p:txBody>
      </p:sp>
      <p:sp>
        <p:nvSpPr>
          <p:cNvPr id="3" name="Subtitle 2"/>
          <p:cNvSpPr>
            <a:spLocks noGrp="1"/>
          </p:cNvSpPr>
          <p:nvPr>
            <p:ph type="subTitle" idx="1"/>
          </p:nvPr>
        </p:nvSpPr>
        <p:spPr>
          <a:xfrm>
            <a:off x="1524000" y="1943098"/>
            <a:ext cx="9144000" cy="4267201"/>
          </a:xfrm>
        </p:spPr>
        <p:txBody>
          <a:bodyPr>
            <a:normAutofit fontScale="85000" lnSpcReduction="10000"/>
          </a:bodyPr>
          <a:lstStyle/>
          <a:p>
            <a:pPr marL="342900" indent="-342900" algn="l">
              <a:buFont typeface="Wingdings" panose="05000000000000000000" pitchFamily="2" charset="2"/>
              <a:buChar char="q"/>
            </a:pPr>
            <a:r>
              <a:rPr lang="en-US" dirty="0"/>
              <a:t>Occupational and social impairment with occasional decrease in work efficiency and intermittent periods of inability to perform occupational </a:t>
            </a:r>
            <a:r>
              <a:rPr lang="en-US" dirty="0" smtClean="0"/>
              <a:t>tasks.</a:t>
            </a:r>
          </a:p>
          <a:p>
            <a:pPr marL="342900" indent="-342900" algn="l">
              <a:buFont typeface="Wingdings" panose="05000000000000000000" pitchFamily="2" charset="2"/>
              <a:buChar char="q"/>
            </a:pPr>
            <a:r>
              <a:rPr lang="en-US" dirty="0" smtClean="0"/>
              <a:t>Although one may generally </a:t>
            </a:r>
            <a:r>
              <a:rPr lang="en-US" dirty="0"/>
              <a:t>functioning satisfactorily, </a:t>
            </a:r>
            <a:r>
              <a:rPr lang="en-US" dirty="0" smtClean="0"/>
              <a:t>some get off with </a:t>
            </a:r>
            <a:r>
              <a:rPr lang="en-US" dirty="0"/>
              <a:t>routine behavior</a:t>
            </a:r>
            <a:r>
              <a:rPr lang="en-US" dirty="0" smtClean="0"/>
              <a:t>, like </a:t>
            </a:r>
            <a:r>
              <a:rPr lang="en-US" dirty="0"/>
              <a:t>self-care, and </a:t>
            </a:r>
            <a:r>
              <a:rPr lang="en-US" dirty="0" smtClean="0"/>
              <a:t>normal conversation may be impaired. </a:t>
            </a:r>
          </a:p>
          <a:p>
            <a:pPr marL="342900" indent="-342900" algn="l">
              <a:buFont typeface="Wingdings" panose="05000000000000000000" pitchFamily="2" charset="2"/>
              <a:buChar char="q"/>
            </a:pPr>
            <a:r>
              <a:rPr lang="en-US" dirty="0" smtClean="0"/>
              <a:t>This may due to </a:t>
            </a:r>
            <a:r>
              <a:rPr lang="en-US" dirty="0"/>
              <a:t>such symptoms as: </a:t>
            </a:r>
            <a:endParaRPr lang="en-US" dirty="0" smtClean="0"/>
          </a:p>
          <a:p>
            <a:pPr marL="1257300" lvl="2" indent="-342900" algn="l">
              <a:buFont typeface="Wingdings" panose="05000000000000000000" pitchFamily="2" charset="2"/>
              <a:buChar char="ü"/>
            </a:pPr>
            <a:r>
              <a:rPr lang="en-US" dirty="0" smtClean="0"/>
              <a:t>depressed </a:t>
            </a:r>
            <a:r>
              <a:rPr lang="en-US" dirty="0"/>
              <a:t>mood, </a:t>
            </a:r>
            <a:endParaRPr lang="en-US" dirty="0" smtClean="0"/>
          </a:p>
          <a:p>
            <a:pPr marL="1257300" lvl="2" indent="-342900" algn="l">
              <a:buFont typeface="Wingdings" panose="05000000000000000000" pitchFamily="2" charset="2"/>
              <a:buChar char="ü"/>
            </a:pPr>
            <a:r>
              <a:rPr lang="en-US" dirty="0" smtClean="0"/>
              <a:t>anxiety</a:t>
            </a:r>
            <a:r>
              <a:rPr lang="en-US" dirty="0"/>
              <a:t>, </a:t>
            </a:r>
            <a:endParaRPr lang="en-US" dirty="0" smtClean="0"/>
          </a:p>
          <a:p>
            <a:pPr marL="1257300" lvl="2" indent="-342900" algn="l">
              <a:buFont typeface="Wingdings" panose="05000000000000000000" pitchFamily="2" charset="2"/>
              <a:buChar char="ü"/>
            </a:pPr>
            <a:r>
              <a:rPr lang="en-US" dirty="0" smtClean="0"/>
              <a:t>suspiciousness</a:t>
            </a:r>
            <a:r>
              <a:rPr lang="en-US" dirty="0"/>
              <a:t>, </a:t>
            </a:r>
            <a:endParaRPr lang="en-US" dirty="0" smtClean="0"/>
          </a:p>
          <a:p>
            <a:pPr marL="1257300" lvl="2" indent="-342900" algn="l">
              <a:buFont typeface="Wingdings" panose="05000000000000000000" pitchFamily="2" charset="2"/>
              <a:buChar char="ü"/>
            </a:pPr>
            <a:r>
              <a:rPr lang="en-US" dirty="0" smtClean="0"/>
              <a:t>panic </a:t>
            </a:r>
            <a:r>
              <a:rPr lang="en-US" dirty="0"/>
              <a:t>attacks (weekly or less often), </a:t>
            </a:r>
            <a:endParaRPr lang="en-US" dirty="0" smtClean="0"/>
          </a:p>
          <a:p>
            <a:pPr marL="1257300" lvl="2" indent="-342900" algn="l">
              <a:buFont typeface="Wingdings" panose="05000000000000000000" pitchFamily="2" charset="2"/>
              <a:buChar char="ü"/>
            </a:pPr>
            <a:r>
              <a:rPr lang="en-US" dirty="0" smtClean="0"/>
              <a:t>chronic </a:t>
            </a:r>
            <a:r>
              <a:rPr lang="en-US" dirty="0"/>
              <a:t>sleep </a:t>
            </a:r>
            <a:r>
              <a:rPr lang="en-US" dirty="0" smtClean="0"/>
              <a:t>impairment</a:t>
            </a:r>
          </a:p>
          <a:p>
            <a:pPr lvl="2" algn="l"/>
            <a:r>
              <a:rPr lang="en-US" b="1" dirty="0" smtClean="0">
                <a:solidFill>
                  <a:srgbClr val="FF0000"/>
                </a:solidFill>
              </a:rPr>
              <a:t> For example a person may fail to take a shower or clean the utensils in the kitchen</a:t>
            </a:r>
          </a:p>
        </p:txBody>
      </p:sp>
    </p:spTree>
    <p:extLst>
      <p:ext uri="{BB962C8B-B14F-4D97-AF65-F5344CB8AC3E}">
        <p14:creationId xmlns:p14="http://schemas.microsoft.com/office/powerpoint/2010/main" val="11370138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520700"/>
          </a:xfrm>
        </p:spPr>
        <p:txBody>
          <a:bodyPr>
            <a:normAutofit fontScale="90000"/>
          </a:bodyPr>
          <a:lstStyle/>
          <a:p>
            <a:pPr algn="l"/>
            <a:r>
              <a:rPr lang="en-US" sz="3200" dirty="0" smtClean="0">
                <a:solidFill>
                  <a:srgbClr val="FF0000"/>
                </a:solidFill>
              </a:rPr>
              <a:t>6. Disorientation </a:t>
            </a:r>
            <a:r>
              <a:rPr lang="en-US" sz="3200" dirty="0">
                <a:solidFill>
                  <a:srgbClr val="FF0000"/>
                </a:solidFill>
              </a:rPr>
              <a:t>to time or place </a:t>
            </a:r>
          </a:p>
        </p:txBody>
      </p:sp>
      <p:sp>
        <p:nvSpPr>
          <p:cNvPr id="3" name="Subtitle 2"/>
          <p:cNvSpPr>
            <a:spLocks noGrp="1"/>
          </p:cNvSpPr>
          <p:nvPr>
            <p:ph type="subTitle" idx="1"/>
          </p:nvPr>
        </p:nvSpPr>
        <p:spPr>
          <a:xfrm>
            <a:off x="1337733" y="2048933"/>
            <a:ext cx="9330267" cy="3937530"/>
          </a:xfrm>
        </p:spPr>
        <p:txBody>
          <a:bodyPr>
            <a:noAutofit/>
          </a:bodyPr>
          <a:lstStyle/>
          <a:p>
            <a:pPr marL="457200" indent="-457200" algn="l">
              <a:buFont typeface="Wingdings" panose="05000000000000000000" pitchFamily="2" charset="2"/>
              <a:buChar char="q"/>
            </a:pPr>
            <a:r>
              <a:rPr lang="en-US" sz="2400" dirty="0"/>
              <a:t>Occupational and social impairment </a:t>
            </a:r>
            <a:r>
              <a:rPr lang="en-US" sz="2400" dirty="0" smtClean="0"/>
              <a:t>may involve disorientation to time and places</a:t>
            </a:r>
          </a:p>
          <a:p>
            <a:pPr marL="457200" indent="-457200" algn="l">
              <a:buFont typeface="Wingdings" panose="05000000000000000000" pitchFamily="2" charset="2"/>
              <a:buChar char="q"/>
            </a:pPr>
            <a:r>
              <a:rPr lang="en-US" sz="2400" dirty="0" smtClean="0"/>
              <a:t>Disorientation </a:t>
            </a:r>
            <a:r>
              <a:rPr lang="en-US" sz="2400" dirty="0"/>
              <a:t>is when you cannot seem to focus on the time, place or activities that are happening at the current moment</a:t>
            </a:r>
            <a:r>
              <a:rPr lang="en-US" sz="2400" dirty="0" smtClean="0"/>
              <a:t>.</a:t>
            </a:r>
          </a:p>
          <a:p>
            <a:pPr marL="457200" indent="-457200" algn="l">
              <a:buFont typeface="Wingdings" panose="05000000000000000000" pitchFamily="2" charset="2"/>
              <a:buChar char="q"/>
            </a:pPr>
            <a:r>
              <a:rPr lang="en-US" sz="2400" dirty="0" smtClean="0"/>
              <a:t>For example, a </a:t>
            </a:r>
            <a:r>
              <a:rPr lang="en-US" sz="2400" dirty="0"/>
              <a:t>person is said to be disoriented when they seem at a loss for what's going on, often with considerable confusion</a:t>
            </a:r>
            <a:r>
              <a:rPr lang="en-US" sz="2400" dirty="0" smtClean="0"/>
              <a:t>.</a:t>
            </a:r>
          </a:p>
          <a:p>
            <a:pPr marL="457200" indent="-457200" algn="l">
              <a:buFont typeface="Wingdings" panose="05000000000000000000" pitchFamily="2" charset="2"/>
              <a:buChar char="q"/>
            </a:pPr>
            <a:r>
              <a:rPr lang="en-US" sz="2400" dirty="0"/>
              <a:t>It's common for those with intense stress and anxiety to suddenly feel completely disoriented as that anxiety takes over.</a:t>
            </a:r>
            <a:endParaRPr lang="en-US" sz="2400" dirty="0" smtClean="0"/>
          </a:p>
        </p:txBody>
      </p:sp>
    </p:spTree>
    <p:extLst>
      <p:ext uri="{BB962C8B-B14F-4D97-AF65-F5344CB8AC3E}">
        <p14:creationId xmlns:p14="http://schemas.microsoft.com/office/powerpoint/2010/main" val="36286884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0770" y="1207031"/>
            <a:ext cx="10219267" cy="621770"/>
          </a:xfrm>
        </p:spPr>
        <p:txBody>
          <a:bodyPr>
            <a:normAutofit fontScale="90000"/>
          </a:bodyPr>
          <a:lstStyle/>
          <a:p>
            <a:pPr algn="l"/>
            <a:r>
              <a:rPr lang="en-US" sz="2400" cap="none" dirty="0" smtClean="0">
                <a:solidFill>
                  <a:srgbClr val="FF0000"/>
                </a:solidFill>
              </a:rPr>
              <a:t>7. Memory Loss For Names Of Close Relatives, Own Occupation, Or Own Name</a:t>
            </a:r>
            <a:endParaRPr lang="en-US" sz="2400" cap="none" dirty="0">
              <a:solidFill>
                <a:srgbClr val="FF0000"/>
              </a:solidFill>
            </a:endParaRPr>
          </a:p>
        </p:txBody>
      </p:sp>
      <p:sp>
        <p:nvSpPr>
          <p:cNvPr id="3" name="Subtitle 2"/>
          <p:cNvSpPr>
            <a:spLocks noGrp="1"/>
          </p:cNvSpPr>
          <p:nvPr>
            <p:ph type="subTitle" idx="1"/>
          </p:nvPr>
        </p:nvSpPr>
        <p:spPr>
          <a:xfrm>
            <a:off x="1210733" y="1828800"/>
            <a:ext cx="9770534" cy="4152899"/>
          </a:xfrm>
        </p:spPr>
        <p:txBody>
          <a:bodyPr>
            <a:normAutofit/>
          </a:bodyPr>
          <a:lstStyle/>
          <a:p>
            <a:pPr marL="342900" indent="-342900" algn="l">
              <a:buFont typeface="Wingdings" panose="05000000000000000000" pitchFamily="2" charset="2"/>
              <a:buChar char="q"/>
            </a:pPr>
            <a:r>
              <a:rPr lang="en-US" sz="2400" dirty="0" smtClean="0"/>
              <a:t>Occupational and Social impairment on this symptoms fall under 100 % VA general rating of mental Disorder. </a:t>
            </a:r>
          </a:p>
          <a:p>
            <a:pPr marL="342900" indent="-342900" algn="l">
              <a:buFont typeface="Wingdings" panose="05000000000000000000" pitchFamily="2" charset="2"/>
              <a:buChar char="q"/>
            </a:pPr>
            <a:r>
              <a:rPr lang="en-US" sz="2400" dirty="0" smtClean="0"/>
              <a:t>The loss of memory to a point of forgetting the names of people close to you, for close </a:t>
            </a:r>
            <a:r>
              <a:rPr lang="en-US" sz="2400" dirty="0"/>
              <a:t>relatives, own occupation, or own </a:t>
            </a:r>
            <a:r>
              <a:rPr lang="en-US" sz="2400" dirty="0" smtClean="0"/>
              <a:t>name indicates high level PSTD in a person.</a:t>
            </a:r>
          </a:p>
          <a:p>
            <a:pPr marL="342900" indent="-342900" algn="l">
              <a:buFont typeface="Wingdings" panose="05000000000000000000" pitchFamily="2" charset="2"/>
              <a:buChar char="q"/>
            </a:pPr>
            <a:r>
              <a:rPr lang="en-US" sz="2400" dirty="0" smtClean="0"/>
              <a:t>Other behavior associated to this include </a:t>
            </a:r>
            <a:r>
              <a:rPr lang="en-US" sz="2400" dirty="0"/>
              <a:t>difficulty in understanding complex </a:t>
            </a:r>
            <a:r>
              <a:rPr lang="en-US" sz="2400" dirty="0" smtClean="0"/>
              <a:t>commands</a:t>
            </a:r>
          </a:p>
          <a:p>
            <a:pPr marL="342900" indent="-342900" algn="l">
              <a:buFont typeface="Wingdings" panose="05000000000000000000" pitchFamily="2" charset="2"/>
              <a:buChar char="q"/>
            </a:pPr>
            <a:r>
              <a:rPr lang="en-US" sz="2400" dirty="0" smtClean="0"/>
              <a:t>An example for this is a case where an individual confuses the name of his wife to </a:t>
            </a:r>
            <a:r>
              <a:rPr lang="en-US" sz="2800" dirty="0" smtClean="0"/>
              <a:t>that of a former girlfriend and this may lead to quarrel in the house. </a:t>
            </a:r>
            <a:endParaRPr lang="en-US" sz="2800" dirty="0"/>
          </a:p>
        </p:txBody>
      </p:sp>
    </p:spTree>
    <p:extLst>
      <p:ext uri="{BB962C8B-B14F-4D97-AF65-F5344CB8AC3E}">
        <p14:creationId xmlns:p14="http://schemas.microsoft.com/office/powerpoint/2010/main" val="9231247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FF0000"/>
                </a:solidFill>
              </a:rPr>
              <a:t>8. Neglect of personal appearance and hygiene</a:t>
            </a:r>
          </a:p>
        </p:txBody>
      </p:sp>
      <p:sp>
        <p:nvSpPr>
          <p:cNvPr id="3" name="Content Placeholder 2"/>
          <p:cNvSpPr>
            <a:spLocks noGrp="1"/>
          </p:cNvSpPr>
          <p:nvPr>
            <p:ph idx="1"/>
          </p:nvPr>
        </p:nvSpPr>
        <p:spPr/>
        <p:txBody>
          <a:bodyPr>
            <a:normAutofit fontScale="92500"/>
          </a:bodyPr>
          <a:lstStyle/>
          <a:p>
            <a:r>
              <a:rPr lang="en-US" dirty="0" smtClean="0"/>
              <a:t>This entails the inability </a:t>
            </a:r>
            <a:r>
              <a:rPr lang="en-US" dirty="0"/>
              <a:t>or unwillingness to attend to one's personal </a:t>
            </a:r>
            <a:r>
              <a:rPr lang="en-US" dirty="0" smtClean="0"/>
              <a:t>needs</a:t>
            </a:r>
            <a:r>
              <a:rPr lang="en-US" dirty="0"/>
              <a:t>. </a:t>
            </a:r>
            <a:endParaRPr lang="en-US" dirty="0" smtClean="0"/>
          </a:p>
          <a:p>
            <a:r>
              <a:rPr lang="en-US" dirty="0" smtClean="0"/>
              <a:t>This is often caused by certain </a:t>
            </a:r>
            <a:r>
              <a:rPr lang="en-US" dirty="0"/>
              <a:t>mental </a:t>
            </a:r>
            <a:r>
              <a:rPr lang="en-US" dirty="0" smtClean="0"/>
              <a:t>or emotional disorders including dementia, severe</a:t>
            </a:r>
            <a:r>
              <a:rPr lang="en-US" dirty="0"/>
              <a:t> </a:t>
            </a:r>
            <a:r>
              <a:rPr lang="en-US" dirty="0" smtClean="0"/>
              <a:t>depression, and psychotic disorders.</a:t>
            </a:r>
          </a:p>
          <a:p>
            <a:r>
              <a:rPr lang="en-US" dirty="0" smtClean="0"/>
              <a:t>People with poor hygiene often fall under the category of diminished social </a:t>
            </a:r>
            <a:r>
              <a:rPr lang="en-US" dirty="0"/>
              <a:t>factors such as poverty or inadequacy of social </a:t>
            </a:r>
            <a:r>
              <a:rPr lang="en-US" dirty="0" smtClean="0"/>
              <a:t>support.</a:t>
            </a:r>
          </a:p>
          <a:p>
            <a:r>
              <a:rPr lang="en-US" dirty="0" smtClean="0"/>
              <a:t>For instance, there is high likely that a person with physical </a:t>
            </a:r>
            <a:r>
              <a:rPr lang="en-US" dirty="0"/>
              <a:t>disabilities can </a:t>
            </a:r>
            <a:r>
              <a:rPr lang="en-US" dirty="0" smtClean="0"/>
              <a:t>neglect caring </a:t>
            </a:r>
            <a:r>
              <a:rPr lang="en-US" dirty="0"/>
              <a:t>for oneself </a:t>
            </a:r>
            <a:r>
              <a:rPr lang="en-US" dirty="0" smtClean="0"/>
              <a:t>thereby resulting </a:t>
            </a:r>
            <a:r>
              <a:rPr lang="en-US" dirty="0"/>
              <a:t>in an individual being unable to attend to personal hygiene</a:t>
            </a:r>
            <a:endParaRPr lang="en-US" dirty="0"/>
          </a:p>
        </p:txBody>
      </p:sp>
    </p:spTree>
    <p:extLst>
      <p:ext uri="{BB962C8B-B14F-4D97-AF65-F5344CB8AC3E}">
        <p14:creationId xmlns:p14="http://schemas.microsoft.com/office/powerpoint/2010/main" val="1116946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9. Suicidal Ideation</a:t>
            </a:r>
            <a:endParaRPr lang="en-US" dirty="0">
              <a:solidFill>
                <a:srgbClr val="FF0000"/>
              </a:solidFill>
            </a:endParaRPr>
          </a:p>
        </p:txBody>
      </p:sp>
      <p:sp>
        <p:nvSpPr>
          <p:cNvPr id="3" name="Content Placeholder 2"/>
          <p:cNvSpPr>
            <a:spLocks noGrp="1"/>
          </p:cNvSpPr>
          <p:nvPr>
            <p:ph idx="1"/>
          </p:nvPr>
        </p:nvSpPr>
        <p:spPr/>
        <p:txBody>
          <a:bodyPr>
            <a:normAutofit fontScale="85000" lnSpcReduction="10000"/>
          </a:bodyPr>
          <a:lstStyle/>
          <a:p>
            <a:r>
              <a:rPr lang="en-US" dirty="0"/>
              <a:t>Suicidal ideation is also referred to as “suicidal thoughts. These are thoughts about how to take one’s own life.</a:t>
            </a:r>
          </a:p>
          <a:p>
            <a:r>
              <a:rPr lang="en-US" dirty="0"/>
              <a:t>The symptoms of suicidal ideation include talking about suicides, being preoccupied with death, dying or violence or feeling trapped or hopeless about a situation</a:t>
            </a:r>
          </a:p>
          <a:p>
            <a:r>
              <a:rPr lang="en-US" dirty="0"/>
              <a:t>The major cause of suicidal thoughts is the result of feeling that one can't cope with a seemingly an overwhelming life situation; the loss of hope for the future, compels one to mistakenly think suicide is a solution.</a:t>
            </a:r>
          </a:p>
          <a:p>
            <a:r>
              <a:rPr lang="en-US" dirty="0"/>
              <a:t>For example, you may find one doing risky or self-destructive things, such as using drugs or driving recklessly and other impulsively acts during a moment of crisis.</a:t>
            </a:r>
          </a:p>
          <a:p>
            <a:endParaRPr lang="en-US" dirty="0"/>
          </a:p>
          <a:p>
            <a:endParaRPr lang="en-US" dirty="0"/>
          </a:p>
        </p:txBody>
      </p:sp>
    </p:spTree>
    <p:extLst>
      <p:ext uri="{BB962C8B-B14F-4D97-AF65-F5344CB8AC3E}">
        <p14:creationId xmlns:p14="http://schemas.microsoft.com/office/powerpoint/2010/main" val="2400648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10. Obsessive Ritual</a:t>
            </a:r>
            <a:endParaRPr lang="en-US" dirty="0">
              <a:solidFill>
                <a:srgbClr val="FF0000"/>
              </a:solidFill>
            </a:endParaRPr>
          </a:p>
        </p:txBody>
      </p:sp>
      <p:sp>
        <p:nvSpPr>
          <p:cNvPr id="3" name="Content Placeholder 2"/>
          <p:cNvSpPr>
            <a:spLocks noGrp="1"/>
          </p:cNvSpPr>
          <p:nvPr>
            <p:ph idx="1"/>
          </p:nvPr>
        </p:nvSpPr>
        <p:spPr/>
        <p:txBody>
          <a:bodyPr>
            <a:normAutofit fontScale="92500" lnSpcReduction="20000"/>
          </a:bodyPr>
          <a:lstStyle/>
          <a:p>
            <a:r>
              <a:rPr lang="en-US" dirty="0"/>
              <a:t>An obsessive ritual is a compulsion an uncontrollable action that someone repeats a lot that may offer some relief, but only for a little while.</a:t>
            </a:r>
          </a:p>
          <a:p>
            <a:r>
              <a:rPr lang="en-US" dirty="0"/>
              <a:t>Some of the symptoms of obsessive ritual include ritualized touching, tapping, and movement.</a:t>
            </a:r>
          </a:p>
          <a:p>
            <a:r>
              <a:rPr lang="en-US" dirty="0"/>
              <a:t>Obsessive rituals are often triggered by a personal crisis, abuse, or something negative that affects you a lot, like the death of a loved one. </a:t>
            </a:r>
          </a:p>
          <a:p>
            <a:r>
              <a:rPr lang="en-US" dirty="0"/>
              <a:t> For example one may be scared to touch things other people have touched, for instance, doorknobs. Or one may make it habitual not to hug or shake hands with others.</a:t>
            </a:r>
          </a:p>
          <a:p>
            <a:endParaRPr lang="en-US" dirty="0"/>
          </a:p>
        </p:txBody>
      </p:sp>
    </p:spTree>
    <p:extLst>
      <p:ext uri="{BB962C8B-B14F-4D97-AF65-F5344CB8AC3E}">
        <p14:creationId xmlns:p14="http://schemas.microsoft.com/office/powerpoint/2010/main" val="128933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0000"/>
                </a:solidFill>
              </a:rPr>
              <a:t>11. </a:t>
            </a:r>
            <a:r>
              <a:rPr lang="en-US" dirty="0">
                <a:solidFill>
                  <a:srgbClr val="FF0000"/>
                </a:solidFill>
              </a:rPr>
              <a:t>Speech intermittently illogical, obscure, or irrelevant </a:t>
            </a:r>
          </a:p>
        </p:txBody>
      </p:sp>
      <p:sp>
        <p:nvSpPr>
          <p:cNvPr id="3" name="Content Placeholder 2"/>
          <p:cNvSpPr>
            <a:spLocks noGrp="1"/>
          </p:cNvSpPr>
          <p:nvPr>
            <p:ph idx="1"/>
          </p:nvPr>
        </p:nvSpPr>
        <p:spPr/>
        <p:txBody>
          <a:bodyPr>
            <a:normAutofit fontScale="85000" lnSpcReduction="10000"/>
          </a:bodyPr>
          <a:lstStyle/>
          <a:p>
            <a:r>
              <a:rPr lang="en-US" dirty="0"/>
              <a:t>This entails effortful and reduced in quantity in speech, frequent word-finding hesitations and occasionally showing impression of stuttering or stammering.</a:t>
            </a:r>
          </a:p>
          <a:p>
            <a:r>
              <a:rPr lang="en-US" dirty="0"/>
              <a:t>The person with speech intermittently may be attributed to slowed or halting speech, decreased use of language, word-finding hesitations, and sentences with abnormal word order in speech or e-mails and substitution of words. </a:t>
            </a:r>
          </a:p>
          <a:p>
            <a:r>
              <a:rPr lang="en-US" dirty="0"/>
              <a:t> Speech intermittently illogical, obscure, or irrelevant is caused when nerve cells in language-related parts of the brain malfunction.</a:t>
            </a:r>
          </a:p>
          <a:p>
            <a:r>
              <a:rPr lang="en-US" dirty="0"/>
              <a:t> For instance, a person with illogical disorder can be witnessed to say sentences  such as "we went to the place where you can get onions"  instead of using a “grocery store.”</a:t>
            </a:r>
          </a:p>
          <a:p>
            <a:endParaRPr lang="en-US" dirty="0"/>
          </a:p>
          <a:p>
            <a:endParaRPr lang="en-US" dirty="0"/>
          </a:p>
        </p:txBody>
      </p:sp>
    </p:spTree>
    <p:extLst>
      <p:ext uri="{BB962C8B-B14F-4D97-AF65-F5344CB8AC3E}">
        <p14:creationId xmlns:p14="http://schemas.microsoft.com/office/powerpoint/2010/main" val="909028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12. Continuous Depression</a:t>
            </a:r>
            <a:endParaRPr lang="en-US" dirty="0">
              <a:solidFill>
                <a:srgbClr val="FF0000"/>
              </a:solidFill>
            </a:endParaRPr>
          </a:p>
        </p:txBody>
      </p:sp>
      <p:sp>
        <p:nvSpPr>
          <p:cNvPr id="3" name="Content Placeholder 2"/>
          <p:cNvSpPr>
            <a:spLocks noGrp="1"/>
          </p:cNvSpPr>
          <p:nvPr>
            <p:ph idx="1"/>
          </p:nvPr>
        </p:nvSpPr>
        <p:spPr/>
        <p:txBody>
          <a:bodyPr>
            <a:normAutofit fontScale="85000" lnSpcReduction="10000"/>
          </a:bodyPr>
          <a:lstStyle/>
          <a:p>
            <a:r>
              <a:rPr lang="en-US" dirty="0"/>
              <a:t>This is also called known as dysthymia, is a continuous long-term (chronic) form of depression, finding it difficult to be upbeat even on happy occasions.</a:t>
            </a:r>
          </a:p>
          <a:p>
            <a:r>
              <a:rPr lang="en-US" dirty="0"/>
              <a:t>Some of the symptoms of continuous depressive disorder can cause significant impairment and may include, loss of interest in daily activities, hopelessness, emptiness, tiredness among others.</a:t>
            </a:r>
          </a:p>
          <a:p>
            <a:r>
              <a:rPr lang="en-US" dirty="0"/>
              <a:t>People with continuous depressive disorder may have been caused by traumatizing live events, inherited traits or uncertain physical changes in their brains.</a:t>
            </a:r>
          </a:p>
          <a:p>
            <a:r>
              <a:rPr lang="en-US" dirty="0"/>
              <a:t>For instance,  a person who is attributed to reduced quality of life and decreased productivity may be considered to be suffering from depressive disorder </a:t>
            </a:r>
          </a:p>
          <a:p>
            <a:endParaRPr lang="en-US" dirty="0"/>
          </a:p>
        </p:txBody>
      </p:sp>
    </p:spTree>
    <p:extLst>
      <p:ext uri="{BB962C8B-B14F-4D97-AF65-F5344CB8AC3E}">
        <p14:creationId xmlns:p14="http://schemas.microsoft.com/office/powerpoint/2010/main" val="37308443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0000"/>
                </a:solidFill>
              </a:rPr>
              <a:t>13. Difficulty adapting to Stressful circumstances </a:t>
            </a:r>
            <a:endParaRPr lang="en-US" dirty="0">
              <a:solidFill>
                <a:srgbClr val="FF0000"/>
              </a:solidFill>
            </a:endParaRPr>
          </a:p>
        </p:txBody>
      </p:sp>
      <p:sp>
        <p:nvSpPr>
          <p:cNvPr id="3" name="Content Placeholder 2"/>
          <p:cNvSpPr>
            <a:spLocks noGrp="1"/>
          </p:cNvSpPr>
          <p:nvPr>
            <p:ph idx="1"/>
          </p:nvPr>
        </p:nvSpPr>
        <p:spPr/>
        <p:txBody>
          <a:bodyPr>
            <a:normAutofit fontScale="92500" lnSpcReduction="20000"/>
          </a:bodyPr>
          <a:lstStyle/>
          <a:p>
            <a:r>
              <a:rPr lang="en-US" dirty="0"/>
              <a:t>Difficulty adapting to stressful circumstances is considered one of the stress-related conditions especially in response to an unexpected event, and significant problems at work-related environs.</a:t>
            </a:r>
          </a:p>
          <a:p>
            <a:r>
              <a:rPr lang="en-US" dirty="0"/>
              <a:t>Some of symptoms to difficulty adapting to stress circumstances include, feeling sad, hopeless, worrying or feeling anxious, nervous, jittery, trouble sleeping, difficulty concentrating and feeling overwhelmed. </a:t>
            </a:r>
          </a:p>
          <a:p>
            <a:r>
              <a:rPr lang="en-US" dirty="0"/>
              <a:t>These disorders are caused by significant changes in one’s life, genetics, life experiences, and temperament.</a:t>
            </a:r>
          </a:p>
          <a:p>
            <a:r>
              <a:rPr lang="en-US" dirty="0"/>
              <a:t>For instance,  a particular organizational change may trigger an employee to engage with physical assault to their colleagues.</a:t>
            </a:r>
          </a:p>
          <a:p>
            <a:endParaRPr lang="en-US" dirty="0"/>
          </a:p>
          <a:p>
            <a:endParaRPr lang="en-US" dirty="0"/>
          </a:p>
        </p:txBody>
      </p:sp>
    </p:spTree>
    <p:extLst>
      <p:ext uri="{BB962C8B-B14F-4D97-AF65-F5344CB8AC3E}">
        <p14:creationId xmlns:p14="http://schemas.microsoft.com/office/powerpoint/2010/main" val="1855836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14. Impaired </a:t>
            </a:r>
            <a:r>
              <a:rPr lang="en-US" dirty="0">
                <a:solidFill>
                  <a:srgbClr val="FF0000"/>
                </a:solidFill>
              </a:rPr>
              <a:t>I</a:t>
            </a:r>
            <a:r>
              <a:rPr lang="en-US" dirty="0" smtClean="0">
                <a:solidFill>
                  <a:srgbClr val="FF0000"/>
                </a:solidFill>
              </a:rPr>
              <a:t>mpulse Control</a:t>
            </a:r>
            <a:endParaRPr lang="en-US" dirty="0">
              <a:solidFill>
                <a:srgbClr val="FF0000"/>
              </a:solidFill>
            </a:endParaRPr>
          </a:p>
        </p:txBody>
      </p:sp>
      <p:sp>
        <p:nvSpPr>
          <p:cNvPr id="3" name="Content Placeholder 2"/>
          <p:cNvSpPr>
            <a:spLocks noGrp="1"/>
          </p:cNvSpPr>
          <p:nvPr>
            <p:ph idx="1"/>
          </p:nvPr>
        </p:nvSpPr>
        <p:spPr/>
        <p:txBody>
          <a:bodyPr>
            <a:normAutofit fontScale="85000" lnSpcReduction="10000"/>
          </a:bodyPr>
          <a:lstStyle/>
          <a:p>
            <a:r>
              <a:rPr lang="en-US" dirty="0"/>
              <a:t>Impulse control disorder refers to the inability to resist the sudden, forceful urge to do something that may violate the rights of others or bring about conflict with societal norms. </a:t>
            </a:r>
          </a:p>
          <a:p>
            <a:pPr fontAlgn="base"/>
            <a:r>
              <a:rPr lang="en-US" dirty="0"/>
              <a:t>Some of the symptoms include being irritable or agitated, obsessive behavior, flying into a rage, being socially withdrawn and poor concentration abilities, low self-esteem, or seeming detached.</a:t>
            </a:r>
          </a:p>
          <a:p>
            <a:pPr fontAlgn="base"/>
            <a:r>
              <a:rPr lang="en-US" dirty="0"/>
              <a:t>Impulsive control disorder results from tension that has built to the point where the person can no longer resist it, whose immediate sense of relief from acting on the impulsive behavior is only short-term.</a:t>
            </a:r>
          </a:p>
          <a:p>
            <a:pPr fontAlgn="base"/>
            <a:r>
              <a:rPr lang="en-US" dirty="0"/>
              <a:t>For instance, a person may feel guilty or shame if his actions yield no results especially if his ideologies fail to meet the anticipated outcomes.</a:t>
            </a:r>
          </a:p>
          <a:p>
            <a:endParaRPr lang="en-US" dirty="0"/>
          </a:p>
        </p:txBody>
      </p:sp>
    </p:spTree>
    <p:extLst>
      <p:ext uri="{BB962C8B-B14F-4D97-AF65-F5344CB8AC3E}">
        <p14:creationId xmlns:p14="http://schemas.microsoft.com/office/powerpoint/2010/main" val="4209893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15. Spatial disorientation </a:t>
            </a:r>
            <a:endParaRPr lang="en-US" dirty="0">
              <a:solidFill>
                <a:srgbClr val="FF0000"/>
              </a:solidFill>
            </a:endParaRPr>
          </a:p>
        </p:txBody>
      </p:sp>
      <p:sp>
        <p:nvSpPr>
          <p:cNvPr id="3" name="Content Placeholder 2"/>
          <p:cNvSpPr>
            <a:spLocks noGrp="1"/>
          </p:cNvSpPr>
          <p:nvPr>
            <p:ph idx="1"/>
          </p:nvPr>
        </p:nvSpPr>
        <p:spPr/>
        <p:txBody>
          <a:bodyPr>
            <a:normAutofit fontScale="92500"/>
          </a:bodyPr>
          <a:lstStyle/>
          <a:p>
            <a:r>
              <a:rPr lang="en-US" dirty="0"/>
              <a:t>Spatial disorientation is the inability of an individual to determine his true body motion, position, and altitude in relation to his surroundings.</a:t>
            </a:r>
          </a:p>
          <a:p>
            <a:r>
              <a:rPr lang="en-US" dirty="0"/>
              <a:t>Symptoms include, a body leaning in a direction opposite to the direction of turning even after the motion of the roll has been stopped.</a:t>
            </a:r>
          </a:p>
          <a:p>
            <a:r>
              <a:rPr lang="en-US" dirty="0"/>
              <a:t>This often results from flight situations or visual misinterpretation. </a:t>
            </a:r>
          </a:p>
          <a:p>
            <a:r>
              <a:rPr lang="en-US" dirty="0"/>
              <a:t> For instance, a pilot may perceive to be at level to a plane particularly if it ascends or descends slowly.</a:t>
            </a:r>
          </a:p>
          <a:p>
            <a:pPr marL="0" indent="0">
              <a:buNone/>
            </a:pPr>
            <a:endParaRPr lang="en-US" dirty="0"/>
          </a:p>
        </p:txBody>
      </p:sp>
    </p:spTree>
    <p:extLst>
      <p:ext uri="{BB962C8B-B14F-4D97-AF65-F5344CB8AC3E}">
        <p14:creationId xmlns:p14="http://schemas.microsoft.com/office/powerpoint/2010/main" val="10378032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0000"/>
                </a:solidFill>
              </a:rPr>
              <a:t>16. </a:t>
            </a:r>
            <a:r>
              <a:rPr lang="en-US" dirty="0">
                <a:solidFill>
                  <a:srgbClr val="FF0000"/>
                </a:solidFill>
              </a:rPr>
              <a:t>Inability to establish and maintain effective relationships</a:t>
            </a:r>
          </a:p>
        </p:txBody>
      </p:sp>
      <p:sp>
        <p:nvSpPr>
          <p:cNvPr id="3" name="Content Placeholder 2"/>
          <p:cNvSpPr>
            <a:spLocks noGrp="1"/>
          </p:cNvSpPr>
          <p:nvPr>
            <p:ph idx="1"/>
          </p:nvPr>
        </p:nvSpPr>
        <p:spPr/>
        <p:txBody>
          <a:bodyPr/>
          <a:lstStyle/>
          <a:p>
            <a:r>
              <a:rPr lang="en-US" dirty="0"/>
              <a:t>Inability to establish and maintain effective relationships is a form of persistent social anxiety that prevents one from participating in everyday life with other people</a:t>
            </a:r>
          </a:p>
          <a:p>
            <a:r>
              <a:rPr lang="en-US" dirty="0"/>
              <a:t>Symptoms include, staying in solitude, uncomfortable around people and high level of mistrust and misinterpretation. </a:t>
            </a:r>
          </a:p>
          <a:p>
            <a:r>
              <a:rPr lang="en-US" dirty="0"/>
              <a:t>For instance, a person often moves to new neighborhoods due to social anxiousness, thereby hindering his ability to make or sustain relationships</a:t>
            </a:r>
          </a:p>
          <a:p>
            <a:endParaRPr lang="en-US" dirty="0"/>
          </a:p>
          <a:p>
            <a:endParaRPr lang="en-US" dirty="0"/>
          </a:p>
        </p:txBody>
      </p:sp>
    </p:spTree>
    <p:extLst>
      <p:ext uri="{BB962C8B-B14F-4D97-AF65-F5344CB8AC3E}">
        <p14:creationId xmlns:p14="http://schemas.microsoft.com/office/powerpoint/2010/main" val="12399358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17. Flat affect</a:t>
            </a:r>
            <a:endParaRPr lang="en-US" dirty="0">
              <a:solidFill>
                <a:srgbClr val="FF0000"/>
              </a:solidFill>
            </a:endParaRPr>
          </a:p>
        </p:txBody>
      </p:sp>
      <p:sp>
        <p:nvSpPr>
          <p:cNvPr id="3" name="Content Placeholder 2"/>
          <p:cNvSpPr>
            <a:spLocks noGrp="1"/>
          </p:cNvSpPr>
          <p:nvPr>
            <p:ph idx="1"/>
          </p:nvPr>
        </p:nvSpPr>
        <p:spPr/>
        <p:txBody>
          <a:bodyPr>
            <a:normAutofit/>
          </a:bodyPr>
          <a:lstStyle/>
          <a:p>
            <a:r>
              <a:rPr lang="en-US" dirty="0"/>
              <a:t>Flat affect is a symptom of a psychiatric disorder or a side effect of another medical condition.</a:t>
            </a:r>
          </a:p>
          <a:p>
            <a:r>
              <a:rPr lang="en-US" dirty="0"/>
              <a:t>People with flat affect often their emotions are thought to be unexpressed. </a:t>
            </a:r>
          </a:p>
          <a:p>
            <a:r>
              <a:rPr lang="en-US" dirty="0"/>
              <a:t>This can be caused by conditions that include depression, autism, and traumatic brain injury.</a:t>
            </a:r>
          </a:p>
          <a:p>
            <a:r>
              <a:rPr lang="en-US" dirty="0"/>
              <a:t>For instance, a flat affect person may not be able to empathize with a person who is sad, angry, or happy.</a:t>
            </a:r>
          </a:p>
          <a:p>
            <a:endParaRPr lang="en-US" dirty="0"/>
          </a:p>
          <a:p>
            <a:endParaRPr lang="en-US" dirty="0"/>
          </a:p>
        </p:txBody>
      </p:sp>
    </p:spTree>
    <p:extLst>
      <p:ext uri="{BB962C8B-B14F-4D97-AF65-F5344CB8AC3E}">
        <p14:creationId xmlns:p14="http://schemas.microsoft.com/office/powerpoint/2010/main" val="4096768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0000"/>
                </a:solidFill>
              </a:rPr>
              <a:t>18. </a:t>
            </a:r>
            <a:r>
              <a:rPr lang="en-US" dirty="0">
                <a:solidFill>
                  <a:srgbClr val="FF0000"/>
                </a:solidFill>
              </a:rPr>
              <a:t>Circumstantial, circumlocutory, or stereotyped speech</a:t>
            </a:r>
          </a:p>
        </p:txBody>
      </p:sp>
      <p:sp>
        <p:nvSpPr>
          <p:cNvPr id="3" name="Content Placeholder 2"/>
          <p:cNvSpPr>
            <a:spLocks noGrp="1"/>
          </p:cNvSpPr>
          <p:nvPr>
            <p:ph idx="1"/>
          </p:nvPr>
        </p:nvSpPr>
        <p:spPr/>
        <p:txBody>
          <a:bodyPr>
            <a:normAutofit/>
          </a:bodyPr>
          <a:lstStyle/>
          <a:p>
            <a:r>
              <a:rPr lang="en-US" dirty="0"/>
              <a:t>Circumstantial, circumlocutory, or stereotyped speech is an ambiguous or roundabout figure of speech. </a:t>
            </a:r>
          </a:p>
          <a:p>
            <a:r>
              <a:rPr lang="en-US" dirty="0"/>
              <a:t>It is exhibited when speak a person answers, or rambles on like a fool by either under explaining or over explaining.</a:t>
            </a:r>
          </a:p>
          <a:p>
            <a:r>
              <a:rPr lang="en-US" dirty="0"/>
              <a:t>This can be caused by conditions that include schizophrenia or autism.</a:t>
            </a:r>
          </a:p>
          <a:p>
            <a:r>
              <a:rPr lang="en-US" dirty="0"/>
              <a:t>For instance, stereotyped people are those who everything they say sounds either similar or repetitive </a:t>
            </a:r>
          </a:p>
          <a:p>
            <a:endParaRPr lang="en-US" dirty="0"/>
          </a:p>
          <a:p>
            <a:endParaRPr lang="en-US" dirty="0"/>
          </a:p>
        </p:txBody>
      </p:sp>
    </p:spTree>
    <p:extLst>
      <p:ext uri="{BB962C8B-B14F-4D97-AF65-F5344CB8AC3E}">
        <p14:creationId xmlns:p14="http://schemas.microsoft.com/office/powerpoint/2010/main" val="33959328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19. Panic Attacks</a:t>
            </a:r>
            <a:endParaRPr lang="en-US" dirty="0">
              <a:solidFill>
                <a:srgbClr val="FF0000"/>
              </a:solidFill>
            </a:endParaRPr>
          </a:p>
        </p:txBody>
      </p:sp>
      <p:sp>
        <p:nvSpPr>
          <p:cNvPr id="3" name="Content Placeholder 2"/>
          <p:cNvSpPr>
            <a:spLocks noGrp="1"/>
          </p:cNvSpPr>
          <p:nvPr>
            <p:ph idx="1"/>
          </p:nvPr>
        </p:nvSpPr>
        <p:spPr/>
        <p:txBody>
          <a:bodyPr>
            <a:normAutofit fontScale="92500" lnSpcReduction="20000"/>
          </a:bodyPr>
          <a:lstStyle/>
          <a:p>
            <a:r>
              <a:rPr lang="en-US" dirty="0"/>
              <a:t>Panic attack is a sudden surge of overwhelming anxiety and fear characterized with an unexpectedness and debilitating, immobilizing intensity.</a:t>
            </a:r>
          </a:p>
          <a:p>
            <a:r>
              <a:rPr lang="en-US" dirty="0"/>
              <a:t>Some symptoms of panic attack include shortness of breath or hyperventilation, chest pain or discomfort, heart palpitations or racing heart, trembling or shaking among others.</a:t>
            </a:r>
          </a:p>
          <a:p>
            <a:r>
              <a:rPr lang="en-US" dirty="0"/>
              <a:t>Panic attacks can also be caused by medical conditions; stimulant use, hypoglycemia and other physical causes.</a:t>
            </a:r>
          </a:p>
          <a:p>
            <a:r>
              <a:rPr lang="en-US" dirty="0"/>
              <a:t>For instance, a person who is experiencing nausea or upset stomach may be suffering from panic attack and as such they tend to avoid where they have previously panicked</a:t>
            </a:r>
          </a:p>
          <a:p>
            <a:endParaRPr lang="en-US" dirty="0"/>
          </a:p>
        </p:txBody>
      </p:sp>
    </p:spTree>
    <p:extLst>
      <p:ext uri="{BB962C8B-B14F-4D97-AF65-F5344CB8AC3E}">
        <p14:creationId xmlns:p14="http://schemas.microsoft.com/office/powerpoint/2010/main" val="4530578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0000"/>
                </a:solidFill>
              </a:rPr>
              <a:t>20. </a:t>
            </a:r>
            <a:r>
              <a:rPr lang="en-US" dirty="0">
                <a:solidFill>
                  <a:srgbClr val="FF0000"/>
                </a:solidFill>
              </a:rPr>
              <a:t>Difficulty in understanding complex commands</a:t>
            </a:r>
          </a:p>
        </p:txBody>
      </p:sp>
      <p:sp>
        <p:nvSpPr>
          <p:cNvPr id="3" name="Content Placeholder 2"/>
          <p:cNvSpPr>
            <a:spLocks noGrp="1"/>
          </p:cNvSpPr>
          <p:nvPr>
            <p:ph idx="1"/>
          </p:nvPr>
        </p:nvSpPr>
        <p:spPr/>
        <p:txBody>
          <a:bodyPr>
            <a:normAutofit fontScale="92500" lnSpcReduction="10000"/>
          </a:bodyPr>
          <a:lstStyle/>
          <a:p>
            <a:r>
              <a:rPr lang="en-US" dirty="0"/>
              <a:t>This entail problem related to impaired alertness, motivation, attention and emotional stability </a:t>
            </a:r>
          </a:p>
          <a:p>
            <a:r>
              <a:rPr lang="en-US" dirty="0"/>
              <a:t>People suffering from this disorder often demonstrate a capacity to manage distress without resorting to alcohol.</a:t>
            </a:r>
          </a:p>
          <a:p>
            <a:r>
              <a:rPr lang="en-US" dirty="0"/>
              <a:t>They can be caused by medical conditions and other physical causes.</a:t>
            </a:r>
          </a:p>
          <a:p>
            <a:r>
              <a:rPr lang="en-US" dirty="0"/>
              <a:t>For instance, a person who has difficulty in understanding complex commands, experience poor morale and impaired attention will impair learning of arousal management, attention to exposure cues and compliance to any command</a:t>
            </a:r>
          </a:p>
          <a:p>
            <a:endParaRPr lang="en-US" dirty="0"/>
          </a:p>
          <a:p>
            <a:endParaRPr lang="en-US" dirty="0"/>
          </a:p>
          <a:p>
            <a:endParaRPr lang="en-US" dirty="0"/>
          </a:p>
        </p:txBody>
      </p:sp>
    </p:spTree>
    <p:extLst>
      <p:ext uri="{BB962C8B-B14F-4D97-AF65-F5344CB8AC3E}">
        <p14:creationId xmlns:p14="http://schemas.microsoft.com/office/powerpoint/2010/main" val="38933996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FF0000"/>
                </a:solidFill>
              </a:rPr>
              <a:t>21. </a:t>
            </a:r>
            <a:r>
              <a:rPr lang="en-US" dirty="0">
                <a:solidFill>
                  <a:srgbClr val="FF0000"/>
                </a:solidFill>
              </a:rPr>
              <a:t>Impairment of short- and long-term memory</a:t>
            </a:r>
          </a:p>
        </p:txBody>
      </p:sp>
      <p:sp>
        <p:nvSpPr>
          <p:cNvPr id="3" name="Content Placeholder 2"/>
          <p:cNvSpPr>
            <a:spLocks noGrp="1"/>
          </p:cNvSpPr>
          <p:nvPr>
            <p:ph idx="1"/>
          </p:nvPr>
        </p:nvSpPr>
        <p:spPr/>
        <p:txBody>
          <a:bodyPr>
            <a:normAutofit fontScale="92500" lnSpcReduction="10000"/>
          </a:bodyPr>
          <a:lstStyle/>
          <a:p>
            <a:r>
              <a:rPr lang="en-US" dirty="0"/>
              <a:t>When a person experiences short-term or long-term memory loss, he or she can fuzzily  remember incidents from 20 years ago.</a:t>
            </a:r>
          </a:p>
          <a:p>
            <a:r>
              <a:rPr lang="en-US" dirty="0"/>
              <a:t>There are a number of causes of short-term and long-term memory loss, some which are a result of medical conditions and others that are related to injuries or other outside influences. </a:t>
            </a:r>
          </a:p>
          <a:p>
            <a:r>
              <a:rPr lang="en-US" dirty="0"/>
              <a:t>Lack of oxygen to the brain can affect short-term memory. Alcohol and drug abuse, concussions and other trauma to the head can impact short-term </a:t>
            </a:r>
            <a:r>
              <a:rPr lang="en-US" dirty="0" smtClean="0"/>
              <a:t>memory</a:t>
            </a:r>
          </a:p>
          <a:p>
            <a:r>
              <a:rPr lang="en-US" dirty="0" smtClean="0"/>
              <a:t>For instance, an individual may find it difficult remembering the school and friends from 20 years ago</a:t>
            </a:r>
            <a:endParaRPr lang="en-US" dirty="0"/>
          </a:p>
          <a:p>
            <a:pPr marL="0" indent="0">
              <a:buNone/>
            </a:pPr>
            <a:endParaRPr lang="en-US" dirty="0"/>
          </a:p>
        </p:txBody>
      </p:sp>
    </p:spTree>
    <p:extLst>
      <p:ext uri="{BB962C8B-B14F-4D97-AF65-F5344CB8AC3E}">
        <p14:creationId xmlns:p14="http://schemas.microsoft.com/office/powerpoint/2010/main" val="21610788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22. Impaired Judgment</a:t>
            </a:r>
            <a:endParaRPr lang="en-US" dirty="0">
              <a:solidFill>
                <a:srgbClr val="FF0000"/>
              </a:solidFill>
            </a:endParaRPr>
          </a:p>
        </p:txBody>
      </p:sp>
      <p:sp>
        <p:nvSpPr>
          <p:cNvPr id="3" name="Content Placeholder 2"/>
          <p:cNvSpPr>
            <a:spLocks noGrp="1"/>
          </p:cNvSpPr>
          <p:nvPr>
            <p:ph idx="1"/>
          </p:nvPr>
        </p:nvSpPr>
        <p:spPr/>
        <p:txBody>
          <a:bodyPr>
            <a:normAutofit fontScale="92500" lnSpcReduction="20000"/>
          </a:bodyPr>
          <a:lstStyle/>
          <a:p>
            <a:r>
              <a:rPr lang="en-US" dirty="0"/>
              <a:t>This involves problems with memory, language, thinking and judgment that are greater than normal age-related changes.</a:t>
            </a:r>
          </a:p>
          <a:p>
            <a:r>
              <a:rPr lang="en-US" dirty="0"/>
              <a:t>With impaired judgment, an individual start to have trouble finding your way around familiar environment, become more impulsive or show increasingly poor judgment.</a:t>
            </a:r>
          </a:p>
          <a:p>
            <a:r>
              <a:rPr lang="en-US" dirty="0"/>
              <a:t>There's no single cause impairment judgment, however, small strokes or reduced blood flow through brain blood vessels, High blood pressure, elevated cholesterol, obesity, depression among others.</a:t>
            </a:r>
          </a:p>
          <a:p>
            <a:r>
              <a:rPr lang="en-US" dirty="0"/>
              <a:t>For instance, a person with low education level is high likely to exhibit high impaired judgment</a:t>
            </a:r>
          </a:p>
          <a:p>
            <a:endParaRPr lang="en-US" dirty="0"/>
          </a:p>
          <a:p>
            <a:pPr marL="0" indent="0">
              <a:buNone/>
            </a:pPr>
            <a:endParaRPr lang="en-US" dirty="0"/>
          </a:p>
        </p:txBody>
      </p:sp>
    </p:spTree>
    <p:extLst>
      <p:ext uri="{BB962C8B-B14F-4D97-AF65-F5344CB8AC3E}">
        <p14:creationId xmlns:p14="http://schemas.microsoft.com/office/powerpoint/2010/main" val="28003699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23. Impaired Abstract Thinking </a:t>
            </a:r>
            <a:endParaRPr lang="en-US" dirty="0">
              <a:solidFill>
                <a:srgbClr val="FF0000"/>
              </a:solidFill>
            </a:endParaRPr>
          </a:p>
        </p:txBody>
      </p:sp>
      <p:sp>
        <p:nvSpPr>
          <p:cNvPr id="3" name="Content Placeholder 2"/>
          <p:cNvSpPr>
            <a:spLocks noGrp="1"/>
          </p:cNvSpPr>
          <p:nvPr>
            <p:ph idx="1"/>
          </p:nvPr>
        </p:nvSpPr>
        <p:spPr/>
        <p:txBody>
          <a:bodyPr/>
          <a:lstStyle/>
          <a:p>
            <a:r>
              <a:rPr lang="en-US" dirty="0"/>
              <a:t>This primarily entails interference with rational thinking.</a:t>
            </a:r>
          </a:p>
          <a:p>
            <a:r>
              <a:rPr lang="en-US" dirty="0"/>
              <a:t>People characterized with impaired abstract thinking often suffer from experience memory problems related to sleep deprivation and depression.</a:t>
            </a:r>
          </a:p>
          <a:p>
            <a:r>
              <a:rPr lang="en-US" dirty="0"/>
              <a:t>In most cases, people suffering with impaired abstract thinking have trouble multitasking considering that they take longer to process information or often have problems learning new tasks.</a:t>
            </a:r>
          </a:p>
          <a:p>
            <a:endParaRPr lang="en-US" dirty="0"/>
          </a:p>
          <a:p>
            <a:endParaRPr lang="en-US" dirty="0"/>
          </a:p>
        </p:txBody>
      </p:sp>
    </p:spTree>
    <p:extLst>
      <p:ext uri="{BB962C8B-B14F-4D97-AF65-F5344CB8AC3E}">
        <p14:creationId xmlns:p14="http://schemas.microsoft.com/office/powerpoint/2010/main" val="13434292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24. Disturbance and Motivation in mood</a:t>
            </a:r>
            <a:endParaRPr lang="en-US" dirty="0">
              <a:solidFill>
                <a:srgbClr val="FF0000"/>
              </a:solidFill>
            </a:endParaRPr>
          </a:p>
        </p:txBody>
      </p:sp>
      <p:sp>
        <p:nvSpPr>
          <p:cNvPr id="3" name="Content Placeholder 2"/>
          <p:cNvSpPr>
            <a:spLocks noGrp="1"/>
          </p:cNvSpPr>
          <p:nvPr>
            <p:ph idx="1"/>
          </p:nvPr>
        </p:nvSpPr>
        <p:spPr/>
        <p:txBody>
          <a:bodyPr>
            <a:normAutofit lnSpcReduction="10000"/>
          </a:bodyPr>
          <a:lstStyle/>
          <a:p>
            <a:r>
              <a:rPr lang="en-US" dirty="0"/>
              <a:t>This is primarily characterized by impairment in goal-directed behavior, thought, and emotion</a:t>
            </a:r>
          </a:p>
          <a:p>
            <a:r>
              <a:rPr lang="en-US" dirty="0"/>
              <a:t>The differential diagnosis of </a:t>
            </a:r>
            <a:r>
              <a:rPr lang="en-US" dirty="0" smtClean="0"/>
              <a:t>disturbances </a:t>
            </a:r>
            <a:r>
              <a:rPr lang="en-US" dirty="0"/>
              <a:t>of motivation and mood includes depression and hypokinetic delirium </a:t>
            </a:r>
          </a:p>
          <a:p>
            <a:r>
              <a:rPr lang="en-US" dirty="0"/>
              <a:t> The severity of mood disorders is just but the major sign of dysthymic reaction, be symptomatic, or bipolar </a:t>
            </a:r>
            <a:r>
              <a:rPr lang="en-US" dirty="0" smtClean="0"/>
              <a:t>disorder</a:t>
            </a:r>
          </a:p>
          <a:p>
            <a:r>
              <a:rPr lang="en-US" dirty="0" smtClean="0"/>
              <a:t>For instance, an individual who had always been punctual in meeting deadlines will start turning out late submissions, because of </a:t>
            </a:r>
            <a:r>
              <a:rPr lang="en-US" dirty="0" err="1" smtClean="0"/>
              <a:t>disturbnces</a:t>
            </a:r>
            <a:r>
              <a:rPr lang="en-US" dirty="0" smtClean="0"/>
              <a:t> to motivation in his or her life</a:t>
            </a:r>
            <a:endParaRPr lang="en-US" dirty="0"/>
          </a:p>
          <a:p>
            <a:pPr marL="0" indent="0">
              <a:buNone/>
            </a:pPr>
            <a:endParaRPr lang="en-US" dirty="0"/>
          </a:p>
        </p:txBody>
      </p:sp>
    </p:spTree>
    <p:extLst>
      <p:ext uri="{BB962C8B-B14F-4D97-AF65-F5344CB8AC3E}">
        <p14:creationId xmlns:p14="http://schemas.microsoft.com/office/powerpoint/2010/main" val="17520828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25. Anxiety </a:t>
            </a:r>
            <a:endParaRPr lang="en-US" dirty="0">
              <a:solidFill>
                <a:srgbClr val="FF0000"/>
              </a:solidFill>
            </a:endParaRPr>
          </a:p>
        </p:txBody>
      </p:sp>
      <p:sp>
        <p:nvSpPr>
          <p:cNvPr id="3" name="Content Placeholder 2"/>
          <p:cNvSpPr>
            <a:spLocks noGrp="1"/>
          </p:cNvSpPr>
          <p:nvPr>
            <p:ph idx="1"/>
          </p:nvPr>
        </p:nvSpPr>
        <p:spPr/>
        <p:txBody>
          <a:bodyPr>
            <a:normAutofit lnSpcReduction="10000"/>
          </a:bodyPr>
          <a:lstStyle/>
          <a:p>
            <a:r>
              <a:rPr lang="en-US" dirty="0"/>
              <a:t>Anxiety as "an emotion characterized by feelings of tension, worried thoughts and physical changes</a:t>
            </a:r>
          </a:p>
          <a:p>
            <a:r>
              <a:rPr lang="en-US" dirty="0"/>
              <a:t>Anxiety is associated with a rush of adrenalin, a hormone and chemical messenger in the brain, which in turn triggers these anxious reactions, restlessness, and a feeling of being "on-edge,” uncontrollable feelings of worry and increased </a:t>
            </a:r>
            <a:r>
              <a:rPr lang="en-US" dirty="0" smtClean="0"/>
              <a:t>petulance</a:t>
            </a:r>
          </a:p>
          <a:p>
            <a:r>
              <a:rPr lang="en-US" dirty="0"/>
              <a:t> F</a:t>
            </a:r>
            <a:r>
              <a:rPr lang="en-US" dirty="0" smtClean="0"/>
              <a:t>or instance,  an individual may find it difficult to conduct their daily duties, because of the relentless urge and desire to be around their loved ones at all times. </a:t>
            </a:r>
            <a:endParaRPr lang="en-US" dirty="0"/>
          </a:p>
          <a:p>
            <a:pPr marL="0" indent="0">
              <a:buNone/>
            </a:pPr>
            <a:endParaRPr lang="en-US" dirty="0"/>
          </a:p>
          <a:p>
            <a:endParaRPr lang="en-US" dirty="0"/>
          </a:p>
          <a:p>
            <a:endParaRPr lang="en-US" dirty="0"/>
          </a:p>
        </p:txBody>
      </p:sp>
    </p:spTree>
    <p:extLst>
      <p:ext uri="{BB962C8B-B14F-4D97-AF65-F5344CB8AC3E}">
        <p14:creationId xmlns:p14="http://schemas.microsoft.com/office/powerpoint/2010/main" val="8248093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26. Chronic sleep Impairment </a:t>
            </a:r>
            <a:endParaRPr lang="en-US" dirty="0">
              <a:solidFill>
                <a:srgbClr val="FF0000"/>
              </a:solidFill>
            </a:endParaRPr>
          </a:p>
        </p:txBody>
      </p:sp>
      <p:sp>
        <p:nvSpPr>
          <p:cNvPr id="3" name="Content Placeholder 2"/>
          <p:cNvSpPr>
            <a:spLocks noGrp="1"/>
          </p:cNvSpPr>
          <p:nvPr>
            <p:ph idx="1"/>
          </p:nvPr>
        </p:nvSpPr>
        <p:spPr/>
        <p:txBody>
          <a:bodyPr/>
          <a:lstStyle/>
          <a:p>
            <a:r>
              <a:rPr lang="en-US" dirty="0"/>
              <a:t>Chronic sleep impairment for whatever reason, significantly affects your health, performance, and safety.</a:t>
            </a:r>
          </a:p>
          <a:p>
            <a:r>
              <a:rPr lang="en-US" dirty="0"/>
              <a:t>Sleep problems often occur as the result of poor "sleep hygiene" or "bad habits."</a:t>
            </a:r>
          </a:p>
          <a:p>
            <a:r>
              <a:rPr lang="en-US" dirty="0"/>
              <a:t> For instance, a person who says "It's just the stress of work or the kids," had no idea that you should feel differently.</a:t>
            </a:r>
          </a:p>
          <a:p>
            <a:pPr marL="0" indent="0">
              <a:buNone/>
            </a:pPr>
            <a:endParaRPr lang="en-US" dirty="0"/>
          </a:p>
        </p:txBody>
      </p:sp>
    </p:spTree>
    <p:extLst>
      <p:ext uri="{BB962C8B-B14F-4D97-AF65-F5344CB8AC3E}">
        <p14:creationId xmlns:p14="http://schemas.microsoft.com/office/powerpoint/2010/main" val="19923070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27. Depressed mood</a:t>
            </a:r>
            <a:endParaRPr lang="en-US" dirty="0">
              <a:solidFill>
                <a:srgbClr val="FF0000"/>
              </a:solidFill>
            </a:endParaRPr>
          </a:p>
        </p:txBody>
      </p:sp>
      <p:sp>
        <p:nvSpPr>
          <p:cNvPr id="3" name="Content Placeholder 2"/>
          <p:cNvSpPr>
            <a:spLocks noGrp="1"/>
          </p:cNvSpPr>
          <p:nvPr>
            <p:ph idx="1"/>
          </p:nvPr>
        </p:nvSpPr>
        <p:spPr/>
        <p:txBody>
          <a:bodyPr>
            <a:normAutofit fontScale="85000" lnSpcReduction="10000"/>
          </a:bodyPr>
          <a:lstStyle/>
          <a:p>
            <a:pPr marL="0" indent="0">
              <a:buNone/>
            </a:pPr>
            <a:endParaRPr lang="en-US" dirty="0"/>
          </a:p>
          <a:p>
            <a:r>
              <a:rPr lang="en-US" dirty="0"/>
              <a:t>This is a mental health disorder characterized by persistently depressed mood or loss of interest in activities, causing substantial impairment in daily life.</a:t>
            </a:r>
          </a:p>
          <a:p>
            <a:r>
              <a:rPr lang="en-US" dirty="0"/>
              <a:t>The persistent feeling of sadness or loss of interest that characterizes major depression can lead to a range of behavioral and physical symptoms. </a:t>
            </a:r>
          </a:p>
          <a:p>
            <a:r>
              <a:rPr lang="en-US" dirty="0"/>
              <a:t> People with depressive moods often demonstrate anxiety, apathy, general discontent, guilt, loss of interest, hopelessness, loss of interest or pleasure in activities, mood swings, or </a:t>
            </a:r>
            <a:r>
              <a:rPr lang="en-US" dirty="0" smtClean="0"/>
              <a:t>sadness</a:t>
            </a:r>
          </a:p>
          <a:p>
            <a:r>
              <a:rPr lang="en-US" dirty="0" smtClean="0"/>
              <a:t>For instance, a veteran in duty may be seen to be gloom in carrying their daily duties because of their depressed mood. </a:t>
            </a:r>
            <a:endParaRPr lang="en-US" dirty="0"/>
          </a:p>
          <a:p>
            <a:pPr marL="0" indent="0">
              <a:buNone/>
            </a:pPr>
            <a:endParaRPr lang="en-US" dirty="0"/>
          </a:p>
        </p:txBody>
      </p:sp>
    </p:spTree>
    <p:extLst>
      <p:ext uri="{BB962C8B-B14F-4D97-AF65-F5344CB8AC3E}">
        <p14:creationId xmlns:p14="http://schemas.microsoft.com/office/powerpoint/2010/main" val="28165984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28. Suspicion Disorder</a:t>
            </a:r>
            <a:endParaRPr lang="en-US" dirty="0">
              <a:solidFill>
                <a:srgbClr val="FF0000"/>
              </a:solidFill>
            </a:endParaRPr>
          </a:p>
        </p:txBody>
      </p:sp>
      <p:sp>
        <p:nvSpPr>
          <p:cNvPr id="3" name="Content Placeholder 2"/>
          <p:cNvSpPr>
            <a:spLocks noGrp="1"/>
          </p:cNvSpPr>
          <p:nvPr>
            <p:ph idx="1"/>
          </p:nvPr>
        </p:nvSpPr>
        <p:spPr/>
        <p:txBody>
          <a:bodyPr>
            <a:normAutofit fontScale="85000" lnSpcReduction="20000"/>
          </a:bodyPr>
          <a:lstStyle/>
          <a:p>
            <a:pPr marL="0" indent="0">
              <a:buNone/>
            </a:pPr>
            <a:endParaRPr lang="en-US" dirty="0"/>
          </a:p>
          <a:p>
            <a:r>
              <a:rPr lang="en-US" dirty="0"/>
              <a:t>This is a mental health disorder characterized by paranoia and a pervasive, long-standing suspiciousness and generalized mistrust of others.</a:t>
            </a:r>
          </a:p>
          <a:p>
            <a:r>
              <a:rPr lang="en-US" dirty="0"/>
              <a:t>People with suspicion n disorders often doubted the commitment, loyalty, or trustworthiness of others, believing others are using or deceiving them</a:t>
            </a:r>
          </a:p>
          <a:p>
            <a:r>
              <a:rPr lang="en-US" dirty="0"/>
              <a:t> Suspicion disorder is caused by a combination of biological and psychological factors and is more common in people who have close relatives with schizophrenia suggests a genetic link between the two </a:t>
            </a:r>
            <a:r>
              <a:rPr lang="en-US" dirty="0" smtClean="0"/>
              <a:t>disorders</a:t>
            </a:r>
          </a:p>
          <a:p>
            <a:r>
              <a:rPr lang="en-US" dirty="0" smtClean="0"/>
              <a:t>For instance, a person may engage several people in seeking out their opinions pertaining a particular subject before they engage in accomplishing the endeavor</a:t>
            </a:r>
            <a:endParaRPr lang="en-US" dirty="0"/>
          </a:p>
          <a:p>
            <a:endParaRPr lang="en-US" dirty="0"/>
          </a:p>
          <a:p>
            <a:pPr marL="0" indent="0">
              <a:buNone/>
            </a:pPr>
            <a:endParaRPr lang="en-US" dirty="0"/>
          </a:p>
        </p:txBody>
      </p:sp>
    </p:spTree>
    <p:extLst>
      <p:ext uri="{BB962C8B-B14F-4D97-AF65-F5344CB8AC3E}">
        <p14:creationId xmlns:p14="http://schemas.microsoft.com/office/powerpoint/2010/main" val="40365924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29. Mild Memory Loss</a:t>
            </a:r>
            <a:endParaRPr lang="en-US" dirty="0">
              <a:solidFill>
                <a:srgbClr val="FF0000"/>
              </a:solidFill>
            </a:endParaRPr>
          </a:p>
        </p:txBody>
      </p:sp>
      <p:sp>
        <p:nvSpPr>
          <p:cNvPr id="3" name="Content Placeholder 2"/>
          <p:cNvSpPr>
            <a:spLocks noGrp="1"/>
          </p:cNvSpPr>
          <p:nvPr>
            <p:ph idx="1"/>
          </p:nvPr>
        </p:nvSpPr>
        <p:spPr/>
        <p:txBody>
          <a:bodyPr>
            <a:normAutofit fontScale="85000" lnSpcReduction="20000"/>
          </a:bodyPr>
          <a:lstStyle/>
          <a:p>
            <a:r>
              <a:rPr lang="en-US" dirty="0"/>
              <a:t>Mild cognitive impairment causes cognitive changes that are serious enough to be noticed by the individuals experiencing them or to other people, but the changes are not severe enough to interfere with daily life or independent </a:t>
            </a:r>
            <a:r>
              <a:rPr lang="en-US" dirty="0" smtClean="0"/>
              <a:t>function</a:t>
            </a:r>
          </a:p>
          <a:p>
            <a:r>
              <a:rPr lang="en-US" dirty="0" smtClean="0"/>
              <a:t>It is primarily caused by "amnestic </a:t>
            </a:r>
            <a:r>
              <a:rPr lang="en-US" dirty="0"/>
              <a:t>MCI." With amnestic MCI, a person may start to forget important information that he or she would previously have recalled </a:t>
            </a:r>
            <a:r>
              <a:rPr lang="en-US" dirty="0" smtClean="0"/>
              <a:t>easily.</a:t>
            </a:r>
          </a:p>
          <a:p>
            <a:r>
              <a:rPr lang="en-US" dirty="0" smtClean="0"/>
              <a:t>Also, </a:t>
            </a:r>
            <a:r>
              <a:rPr lang="en-US" dirty="0"/>
              <a:t>advancing age, family history of Alzheimer's or another dementia, and conditions that raise risk for cardiovascular </a:t>
            </a:r>
            <a:r>
              <a:rPr lang="en-US" dirty="0" smtClean="0"/>
              <a:t>disease contribute to mild memory loss</a:t>
            </a:r>
          </a:p>
          <a:p>
            <a:r>
              <a:rPr lang="en-US" dirty="0"/>
              <a:t> F</a:t>
            </a:r>
            <a:r>
              <a:rPr lang="en-US" dirty="0" smtClean="0"/>
              <a:t>or instance , a person with mild memory loss often forgets important events such </a:t>
            </a:r>
            <a:r>
              <a:rPr lang="en-US" dirty="0"/>
              <a:t>as appointments, conversations or recent events</a:t>
            </a:r>
            <a:endParaRPr lang="en-US" dirty="0"/>
          </a:p>
        </p:txBody>
      </p:sp>
    </p:spTree>
    <p:extLst>
      <p:ext uri="{BB962C8B-B14F-4D97-AF65-F5344CB8AC3E}">
        <p14:creationId xmlns:p14="http://schemas.microsoft.com/office/powerpoint/2010/main" val="22761373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30</a:t>
            </a:r>
            <a:r>
              <a:rPr lang="en-US" dirty="0">
                <a:solidFill>
                  <a:srgbClr val="FF0000"/>
                </a:solidFill>
              </a:rPr>
              <a:t>. Panic attacks (weekly or less often) </a:t>
            </a:r>
          </a:p>
        </p:txBody>
      </p:sp>
      <p:sp>
        <p:nvSpPr>
          <p:cNvPr id="3" name="Content Placeholder 2"/>
          <p:cNvSpPr>
            <a:spLocks noGrp="1"/>
          </p:cNvSpPr>
          <p:nvPr>
            <p:ph idx="1"/>
          </p:nvPr>
        </p:nvSpPr>
        <p:spPr/>
        <p:txBody>
          <a:bodyPr>
            <a:normAutofit fontScale="92500"/>
          </a:bodyPr>
          <a:lstStyle/>
          <a:p>
            <a:r>
              <a:rPr lang="en-US" dirty="0"/>
              <a:t>Panic disorder is a condition in which </a:t>
            </a:r>
            <a:r>
              <a:rPr lang="en-US" dirty="0" smtClean="0"/>
              <a:t>an individual </a:t>
            </a:r>
            <a:r>
              <a:rPr lang="en-US" dirty="0"/>
              <a:t>has </a:t>
            </a:r>
            <a:r>
              <a:rPr lang="en-US" dirty="0" smtClean="0"/>
              <a:t>occurrences </a:t>
            </a:r>
            <a:r>
              <a:rPr lang="en-US" dirty="0"/>
              <a:t>of intense fear or anxiety that occur suddenly, often without </a:t>
            </a:r>
            <a:r>
              <a:rPr lang="en-US" dirty="0" smtClean="0"/>
              <a:t>warning</a:t>
            </a:r>
          </a:p>
          <a:p>
            <a:r>
              <a:rPr lang="en-US" dirty="0"/>
              <a:t>Panic attacks are associated with physical symptoms that </a:t>
            </a:r>
            <a:r>
              <a:rPr lang="en-US" dirty="0" smtClean="0"/>
              <a:t>include: shaking </a:t>
            </a:r>
            <a:r>
              <a:rPr lang="en-US" dirty="0"/>
              <a:t>or </a:t>
            </a:r>
            <a:r>
              <a:rPr lang="en-US" dirty="0" smtClean="0"/>
              <a:t>trembling, feeling </a:t>
            </a:r>
            <a:r>
              <a:rPr lang="en-US" dirty="0"/>
              <a:t>that your heart is pounding or </a:t>
            </a:r>
            <a:r>
              <a:rPr lang="en-US" dirty="0" smtClean="0"/>
              <a:t>racing, sweating, chest </a:t>
            </a:r>
            <a:r>
              <a:rPr lang="en-US" dirty="0"/>
              <a:t>pain or </a:t>
            </a:r>
            <a:r>
              <a:rPr lang="en-US" dirty="0" smtClean="0"/>
              <a:t>discomfort and shortness </a:t>
            </a:r>
            <a:r>
              <a:rPr lang="en-US" dirty="0"/>
              <a:t>of </a:t>
            </a:r>
            <a:r>
              <a:rPr lang="en-US" dirty="0" smtClean="0"/>
              <a:t>breath</a:t>
            </a:r>
          </a:p>
          <a:p>
            <a:r>
              <a:rPr lang="en-US" dirty="0" smtClean="0"/>
              <a:t>Panic attacks are caused by an individual’s </a:t>
            </a:r>
            <a:r>
              <a:rPr lang="en-US" dirty="0"/>
              <a:t>body’s response to major </a:t>
            </a:r>
            <a:r>
              <a:rPr lang="en-US" dirty="0" smtClean="0"/>
              <a:t>stress or </a:t>
            </a:r>
            <a:r>
              <a:rPr lang="en-US" dirty="0"/>
              <a:t>it could be linked to genetics (runs in families</a:t>
            </a:r>
            <a:r>
              <a:rPr lang="en-US" dirty="0" smtClean="0"/>
              <a:t>).</a:t>
            </a:r>
          </a:p>
          <a:p>
            <a:r>
              <a:rPr lang="en-US" dirty="0" smtClean="0"/>
              <a:t>For instance, a person who is </a:t>
            </a:r>
            <a:r>
              <a:rPr lang="en-US" dirty="0"/>
              <a:t>n</a:t>
            </a:r>
            <a:r>
              <a:rPr lang="en-US" dirty="0" smtClean="0"/>
              <a:t>ot </a:t>
            </a:r>
            <a:r>
              <a:rPr lang="en-US" dirty="0"/>
              <a:t>getting enough rest can </a:t>
            </a:r>
            <a:r>
              <a:rPr lang="en-US" dirty="0" smtClean="0"/>
              <a:t>make them more </a:t>
            </a:r>
            <a:r>
              <a:rPr lang="en-US" dirty="0"/>
              <a:t>prone to anxiety and an attack.</a:t>
            </a:r>
          </a:p>
          <a:p>
            <a:endParaRPr lang="en-US" dirty="0"/>
          </a:p>
        </p:txBody>
      </p:sp>
    </p:spTree>
    <p:extLst>
      <p:ext uri="{BB962C8B-B14F-4D97-AF65-F5344CB8AC3E}">
        <p14:creationId xmlns:p14="http://schemas.microsoft.com/office/powerpoint/2010/main" val="15273570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31. </a:t>
            </a:r>
            <a:r>
              <a:rPr lang="en-US" dirty="0">
                <a:solidFill>
                  <a:srgbClr val="FF0000"/>
                </a:solidFill>
              </a:rPr>
              <a:t>Delusional disorder</a:t>
            </a:r>
            <a:endParaRPr lang="en-US" dirty="0">
              <a:solidFill>
                <a:srgbClr val="FF0000"/>
              </a:solidFill>
            </a:endParaRPr>
          </a:p>
        </p:txBody>
      </p:sp>
      <p:sp>
        <p:nvSpPr>
          <p:cNvPr id="3" name="Content Placeholder 2"/>
          <p:cNvSpPr>
            <a:spLocks noGrp="1"/>
          </p:cNvSpPr>
          <p:nvPr>
            <p:ph idx="1"/>
          </p:nvPr>
        </p:nvSpPr>
        <p:spPr/>
        <p:txBody>
          <a:bodyPr>
            <a:normAutofit fontScale="92500" lnSpcReduction="20000"/>
          </a:bodyPr>
          <a:lstStyle/>
          <a:p>
            <a:r>
              <a:rPr lang="en-US" dirty="0" smtClean="0"/>
              <a:t>It is also referred to as paranoid disorder</a:t>
            </a:r>
            <a:r>
              <a:rPr lang="en-US" dirty="0"/>
              <a:t>, is a type of </a:t>
            </a:r>
            <a:r>
              <a:rPr lang="en-US" dirty="0" smtClean="0"/>
              <a:t>serious</a:t>
            </a:r>
            <a:r>
              <a:rPr lang="en-US" dirty="0"/>
              <a:t> </a:t>
            </a:r>
            <a:r>
              <a:rPr lang="en-US" dirty="0" smtClean="0"/>
              <a:t>mental illness</a:t>
            </a:r>
            <a:r>
              <a:rPr lang="en-US" dirty="0"/>
              <a:t> called a psychotic disorder</a:t>
            </a:r>
            <a:r>
              <a:rPr lang="en-US" dirty="0" smtClean="0"/>
              <a:t>.</a:t>
            </a:r>
          </a:p>
          <a:p>
            <a:r>
              <a:rPr lang="en-US" dirty="0" smtClean="0"/>
              <a:t>People suffering from </a:t>
            </a:r>
            <a:r>
              <a:rPr lang="en-US" dirty="0"/>
              <a:t>d</a:t>
            </a:r>
            <a:r>
              <a:rPr lang="en-US" dirty="0" smtClean="0"/>
              <a:t>elusional </a:t>
            </a:r>
            <a:r>
              <a:rPr lang="en-US" dirty="0"/>
              <a:t>disorder </a:t>
            </a:r>
            <a:r>
              <a:rPr lang="en-US" dirty="0" smtClean="0"/>
              <a:t>abhor delusions </a:t>
            </a:r>
            <a:r>
              <a:rPr lang="en-US" dirty="0"/>
              <a:t>that aren’t bizarre, having to do with situations that could happen in real life, like being followed, poisoned, deceived, conspired against, or loved from a distance. </a:t>
            </a:r>
            <a:endParaRPr lang="en-US" dirty="0" smtClean="0"/>
          </a:p>
          <a:p>
            <a:r>
              <a:rPr lang="en-US" dirty="0" smtClean="0"/>
              <a:t>Delusional </a:t>
            </a:r>
            <a:r>
              <a:rPr lang="en-US" dirty="0"/>
              <a:t>disorder is </a:t>
            </a:r>
            <a:r>
              <a:rPr lang="en-US" dirty="0" smtClean="0"/>
              <a:t>believed to be caused  by genetic</a:t>
            </a:r>
            <a:r>
              <a:rPr lang="en-US" dirty="0"/>
              <a:t>, biological, environmental, or psychological factors</a:t>
            </a:r>
            <a:endParaRPr lang="en-US" dirty="0" smtClean="0"/>
          </a:p>
          <a:p>
            <a:r>
              <a:rPr lang="en-US" dirty="0" smtClean="0"/>
              <a:t>For instance, when an individual feels like he  or she is being conspired against  even when they is no such events, then definitely that  person is delusional</a:t>
            </a:r>
          </a:p>
        </p:txBody>
      </p:sp>
    </p:spTree>
    <p:extLst>
      <p:ext uri="{BB962C8B-B14F-4D97-AF65-F5344CB8AC3E}">
        <p14:creationId xmlns:p14="http://schemas.microsoft.com/office/powerpoint/2010/main" val="5347943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15384" y="212066"/>
            <a:ext cx="8361229" cy="683813"/>
          </a:xfrm>
        </p:spPr>
        <p:txBody>
          <a:bodyPr>
            <a:normAutofit fontScale="90000"/>
          </a:bodyPr>
          <a:lstStyle/>
          <a:p>
            <a:r>
              <a:rPr lang="en-US" sz="4400" dirty="0" smtClean="0">
                <a:solidFill>
                  <a:srgbClr val="FF0000"/>
                </a:solidFill>
              </a:rPr>
              <a:t>References</a:t>
            </a:r>
            <a:endParaRPr lang="en-US" sz="4400" dirty="0">
              <a:solidFill>
                <a:srgbClr val="FF0000"/>
              </a:solidFill>
            </a:endParaRPr>
          </a:p>
        </p:txBody>
      </p:sp>
      <p:sp>
        <p:nvSpPr>
          <p:cNvPr id="3" name="Subtitle 2"/>
          <p:cNvSpPr>
            <a:spLocks noGrp="1"/>
          </p:cNvSpPr>
          <p:nvPr>
            <p:ph type="subTitle" idx="1"/>
          </p:nvPr>
        </p:nvSpPr>
        <p:spPr>
          <a:xfrm>
            <a:off x="1354665" y="1176867"/>
            <a:ext cx="9482665" cy="4781021"/>
          </a:xfrm>
        </p:spPr>
        <p:txBody>
          <a:bodyPr>
            <a:noAutofit/>
          </a:bodyPr>
          <a:lstStyle/>
          <a:p>
            <a:r>
              <a:rPr lang="en-US" sz="1800" dirty="0"/>
              <a:t> </a:t>
            </a:r>
          </a:p>
          <a:p>
            <a:r>
              <a:rPr lang="en-US" sz="1800" dirty="0" err="1"/>
              <a:t>Alisic</a:t>
            </a:r>
            <a:r>
              <a:rPr lang="en-US" sz="1800" dirty="0"/>
              <a:t>, E., </a:t>
            </a:r>
            <a:r>
              <a:rPr lang="en-US" sz="1800" dirty="0" err="1"/>
              <a:t>Zalta</a:t>
            </a:r>
            <a:r>
              <a:rPr lang="en-US" sz="1800" dirty="0"/>
              <a:t>, A. K., Van Wesel, F., Larsen, S. E., </a:t>
            </a:r>
            <a:r>
              <a:rPr lang="en-US" sz="1800" dirty="0" err="1"/>
              <a:t>Hafstad</a:t>
            </a:r>
            <a:r>
              <a:rPr lang="en-US" sz="1800" dirty="0"/>
              <a:t>, G. S., </a:t>
            </a:r>
            <a:r>
              <a:rPr lang="en-US" sz="1800" dirty="0" err="1"/>
              <a:t>Hassanpour</a:t>
            </a:r>
            <a:r>
              <a:rPr lang="en-US" sz="1800" dirty="0"/>
              <a:t>, K., &amp; </a:t>
            </a:r>
            <a:r>
              <a:rPr lang="en-US" sz="1800" dirty="0" err="1"/>
              <a:t>Smid</a:t>
            </a:r>
            <a:r>
              <a:rPr lang="en-US" sz="1800" dirty="0"/>
              <a:t>, G. E. 	(2014). Rates of post-traumatic stress disorder in trauma-exposed children and 	adolescents: meta-analysis. </a:t>
            </a:r>
            <a:r>
              <a:rPr lang="en-US" sz="1800" i="1" dirty="0"/>
              <a:t>The British Journal of Psychiatry</a:t>
            </a:r>
            <a:r>
              <a:rPr lang="en-US" sz="1800" dirty="0"/>
              <a:t>, </a:t>
            </a:r>
            <a:r>
              <a:rPr lang="en-US" sz="1800" i="1" dirty="0"/>
              <a:t>204</a:t>
            </a:r>
            <a:r>
              <a:rPr lang="en-US" sz="1800" dirty="0"/>
              <a:t>(5), 335-340.</a:t>
            </a:r>
          </a:p>
          <a:p>
            <a:r>
              <a:rPr lang="en-US" sz="1800" dirty="0"/>
              <a:t>Barrera, T. L., Mott, J. M., </a:t>
            </a:r>
            <a:r>
              <a:rPr lang="en-US" sz="1800" dirty="0" err="1"/>
              <a:t>Hundt</a:t>
            </a:r>
            <a:r>
              <a:rPr lang="en-US" sz="1800" dirty="0"/>
              <a:t>, N. E., </a:t>
            </a:r>
            <a:r>
              <a:rPr lang="en-US" sz="1800" dirty="0" err="1"/>
              <a:t>Mignogna</a:t>
            </a:r>
            <a:r>
              <a:rPr lang="en-US" sz="1800" dirty="0"/>
              <a:t>, J., Yu, H. J., Stanley, M. A., &amp; Cully, J. A. (2014). Diagnostic specificity and mental health service utilization among veterans with newly diagnosed anxiety disorders. </a:t>
            </a:r>
            <a:r>
              <a:rPr lang="en-US" sz="1800" i="1" dirty="0"/>
              <a:t>General hospital psychiatry</a:t>
            </a:r>
            <a:r>
              <a:rPr lang="en-US" sz="1800" dirty="0"/>
              <a:t>, </a:t>
            </a:r>
            <a:r>
              <a:rPr lang="en-US" sz="1800" i="1" dirty="0"/>
              <a:t>36</a:t>
            </a:r>
            <a:r>
              <a:rPr lang="en-US" sz="1800" dirty="0"/>
              <a:t>(2), 192-198.</a:t>
            </a:r>
          </a:p>
          <a:p>
            <a:r>
              <a:rPr lang="en-US" sz="1800" dirty="0" err="1"/>
              <a:t>Bisson</a:t>
            </a:r>
            <a:r>
              <a:rPr lang="en-US" sz="1800" dirty="0"/>
              <a:t>, J. I., Roberts, N. P., Andrew, M., Cooper, R., &amp; Lewis, C. (2013). Psychological therapies 	for chronic post‐traumatic stress disorder (PTSD) in adults. </a:t>
            </a:r>
            <a:r>
              <a:rPr lang="en-US" sz="1800" i="1" dirty="0"/>
              <a:t>Cochrane Database of 	Systematic Reviews</a:t>
            </a:r>
            <a:r>
              <a:rPr lang="en-US" sz="1800" dirty="0"/>
              <a:t>, (12).</a:t>
            </a:r>
          </a:p>
          <a:p>
            <a:r>
              <a:rPr lang="en-US" sz="1800" dirty="0" err="1"/>
              <a:t>Cockerham</a:t>
            </a:r>
            <a:r>
              <a:rPr lang="en-US" sz="1800" dirty="0"/>
              <a:t>, W. C. (2016). </a:t>
            </a:r>
            <a:r>
              <a:rPr lang="en-US" sz="1800" i="1" dirty="0"/>
              <a:t>Sociology of mental disorder</a:t>
            </a:r>
            <a:r>
              <a:rPr lang="en-US" sz="1800" dirty="0"/>
              <a:t>. Taylor &amp; Francis.</a:t>
            </a:r>
          </a:p>
          <a:p>
            <a:r>
              <a:rPr lang="en-US" sz="1800" dirty="0"/>
              <a:t>Cooper, R. (2014). </a:t>
            </a:r>
            <a:r>
              <a:rPr lang="en-US" sz="1800" i="1" dirty="0"/>
              <a:t>Diagnosing the diagnostic and statistical manual of mental disorders</a:t>
            </a:r>
            <a:r>
              <a:rPr lang="en-US" sz="1800" dirty="0"/>
              <a:t>. </a:t>
            </a:r>
            <a:r>
              <a:rPr lang="en-US" sz="1800" dirty="0" err="1"/>
              <a:t>Karnac</a:t>
            </a:r>
            <a:r>
              <a:rPr lang="en-US" sz="1800" dirty="0"/>
              <a:t> Books.\</a:t>
            </a:r>
          </a:p>
          <a:p>
            <a:r>
              <a:rPr lang="en-US" sz="1800" dirty="0"/>
              <a:t>Dickstein, B. D., Weathers, F. W., </a:t>
            </a:r>
            <a:r>
              <a:rPr lang="en-US" sz="1800" dirty="0" err="1"/>
              <a:t>Angkaw</a:t>
            </a:r>
            <a:r>
              <a:rPr lang="en-US" sz="1800" dirty="0"/>
              <a:t>, A. C., </a:t>
            </a:r>
            <a:r>
              <a:rPr lang="en-US" sz="1800" dirty="0" err="1"/>
              <a:t>Nievergelt</a:t>
            </a:r>
            <a:r>
              <a:rPr lang="en-US" sz="1800" dirty="0"/>
              <a:t>, C. M., </a:t>
            </a:r>
            <a:r>
              <a:rPr lang="en-US" sz="1800" dirty="0" err="1"/>
              <a:t>Yurgil</a:t>
            </a:r>
            <a:r>
              <a:rPr lang="en-US" sz="1800" dirty="0"/>
              <a:t>, K., Nash, W. P., ... &amp; Marine Resiliency Study Team. (2015). Diagnostic utility of the Posttraumatic Stress Disorder (PTSD) Checklist for identifying full and partial PTSD in active-duty military. </a:t>
            </a:r>
            <a:r>
              <a:rPr lang="en-US" sz="1800" i="1" dirty="0"/>
              <a:t>Assessment</a:t>
            </a:r>
            <a:r>
              <a:rPr lang="en-US" sz="1800" dirty="0"/>
              <a:t>, </a:t>
            </a:r>
            <a:r>
              <a:rPr lang="en-US" sz="1800" i="1" dirty="0"/>
              <a:t>22</a:t>
            </a:r>
            <a:r>
              <a:rPr lang="en-US" sz="1800" dirty="0"/>
              <a:t>(3), 289-297</a:t>
            </a:r>
            <a:r>
              <a:rPr lang="en-US" sz="1800" dirty="0" smtClean="0"/>
              <a:t>.</a:t>
            </a:r>
            <a:endParaRPr lang="en-US" sz="1800" dirty="0"/>
          </a:p>
        </p:txBody>
      </p:sp>
    </p:spTree>
    <p:extLst>
      <p:ext uri="{BB962C8B-B14F-4D97-AF65-F5344CB8AC3E}">
        <p14:creationId xmlns:p14="http://schemas.microsoft.com/office/powerpoint/2010/main" val="372937729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Cont.</a:t>
            </a:r>
            <a:endParaRPr lang="en-US" dirty="0"/>
          </a:p>
        </p:txBody>
      </p:sp>
      <p:sp>
        <p:nvSpPr>
          <p:cNvPr id="3" name="Content Placeholder 2"/>
          <p:cNvSpPr>
            <a:spLocks noGrp="1"/>
          </p:cNvSpPr>
          <p:nvPr>
            <p:ph idx="1"/>
          </p:nvPr>
        </p:nvSpPr>
        <p:spPr/>
        <p:txBody>
          <a:bodyPr>
            <a:normAutofit fontScale="55000" lnSpcReduction="20000"/>
          </a:bodyPr>
          <a:lstStyle/>
          <a:p>
            <a:r>
              <a:rPr lang="en-US" dirty="0" err="1"/>
              <a:t>Dowlatshahi</a:t>
            </a:r>
            <a:r>
              <a:rPr lang="en-US" dirty="0"/>
              <a:t>, E. A., </a:t>
            </a:r>
            <a:r>
              <a:rPr lang="en-US" dirty="0" err="1"/>
              <a:t>Wakkee</a:t>
            </a:r>
            <a:r>
              <a:rPr lang="en-US" dirty="0"/>
              <a:t>, M., </a:t>
            </a:r>
            <a:r>
              <a:rPr lang="en-US" dirty="0" err="1"/>
              <a:t>Arends</a:t>
            </a:r>
            <a:r>
              <a:rPr lang="en-US" dirty="0"/>
              <a:t>, L. R., &amp; </a:t>
            </a:r>
            <a:r>
              <a:rPr lang="en-US" dirty="0" err="1"/>
              <a:t>Nijsten</a:t>
            </a:r>
            <a:r>
              <a:rPr lang="en-US" dirty="0"/>
              <a:t>, T. (2014). The prevalence and odds of depressive symptoms and clinical depression in psoriasis patients: a systematic review and meta-analysis. </a:t>
            </a:r>
            <a:r>
              <a:rPr lang="en-US" i="1" dirty="0"/>
              <a:t>Journal of Investigative Dermatology</a:t>
            </a:r>
            <a:r>
              <a:rPr lang="en-US" dirty="0"/>
              <a:t>, </a:t>
            </a:r>
            <a:r>
              <a:rPr lang="en-US" i="1" dirty="0"/>
              <a:t>134</a:t>
            </a:r>
            <a:r>
              <a:rPr lang="en-US" dirty="0"/>
              <a:t>(6), 1542-1551.</a:t>
            </a:r>
          </a:p>
          <a:p>
            <a:r>
              <a:rPr lang="en-US" dirty="0"/>
              <a:t>First, M. B., Reed, G. M., Hyman, S. E., &amp; </a:t>
            </a:r>
            <a:r>
              <a:rPr lang="en-US" dirty="0" err="1"/>
              <a:t>Saxena</a:t>
            </a:r>
            <a:r>
              <a:rPr lang="en-US" dirty="0"/>
              <a:t>, S. (2015). The development of the ICD‐11 clinical descriptions and diagnostic guidelines for mental and </a:t>
            </a:r>
            <a:r>
              <a:rPr lang="en-US" dirty="0" err="1"/>
              <a:t>behavioural</a:t>
            </a:r>
            <a:r>
              <a:rPr lang="en-US" dirty="0"/>
              <a:t> disorders. </a:t>
            </a:r>
            <a:r>
              <a:rPr lang="en-US" i="1" dirty="0"/>
              <a:t>World Psychiatry</a:t>
            </a:r>
            <a:r>
              <a:rPr lang="en-US" dirty="0"/>
              <a:t>, </a:t>
            </a:r>
            <a:r>
              <a:rPr lang="en-US" i="1" dirty="0"/>
              <a:t>14</a:t>
            </a:r>
            <a:r>
              <a:rPr lang="en-US" dirty="0"/>
              <a:t>(1), 82-90.</a:t>
            </a:r>
          </a:p>
          <a:p>
            <a:r>
              <a:rPr lang="en-US" dirty="0"/>
              <a:t>Fuchs, S., </a:t>
            </a:r>
            <a:r>
              <a:rPr lang="en-US" dirty="0" err="1"/>
              <a:t>Birkmann</a:t>
            </a:r>
            <a:r>
              <a:rPr lang="en-US" dirty="0"/>
              <a:t>, J., &amp; Glade, T. (2012). Vulnerability assessment in natural hazard and risk analysis: current approaches and future challenges. </a:t>
            </a:r>
            <a:r>
              <a:rPr lang="en-US" i="1" dirty="0"/>
              <a:t>Natural Hazards</a:t>
            </a:r>
            <a:r>
              <a:rPr lang="en-US" dirty="0"/>
              <a:t>, </a:t>
            </a:r>
            <a:r>
              <a:rPr lang="en-US" i="1" dirty="0"/>
              <a:t>64</a:t>
            </a:r>
            <a:r>
              <a:rPr lang="en-US" dirty="0"/>
              <a:t>(3), 1969-1975</a:t>
            </a:r>
            <a:r>
              <a:rPr lang="en-US" dirty="0" smtClean="0"/>
              <a:t>.</a:t>
            </a:r>
          </a:p>
          <a:p>
            <a:r>
              <a:rPr lang="en-US" dirty="0" smtClean="0"/>
              <a:t>Kasper, D. L., </a:t>
            </a:r>
            <a:r>
              <a:rPr lang="en-US" dirty="0" err="1" smtClean="0"/>
              <a:t>Fauci</a:t>
            </a:r>
            <a:r>
              <a:rPr lang="en-US" dirty="0" smtClean="0"/>
              <a:t>, A. S., Hauser, S. L., Longo, D. L., Jameson, J. L., &amp; </a:t>
            </a:r>
            <a:r>
              <a:rPr lang="en-US" dirty="0" err="1" smtClean="0"/>
              <a:t>Loscalzo</a:t>
            </a:r>
            <a:r>
              <a:rPr lang="en-US" dirty="0" smtClean="0"/>
              <a:t>, J. (2015). </a:t>
            </a:r>
            <a:r>
              <a:rPr lang="en-US" i="1" dirty="0" smtClean="0"/>
              <a:t>Harrison's principles of internal medicine</a:t>
            </a:r>
            <a:r>
              <a:rPr lang="en-US" dirty="0" smtClean="0"/>
              <a:t>. McGraw Hill Education,</a:t>
            </a:r>
          </a:p>
          <a:p>
            <a:r>
              <a:rPr lang="en-US" dirty="0" smtClean="0"/>
              <a:t>Murray, A. M., Toussaint, A., </a:t>
            </a:r>
            <a:r>
              <a:rPr lang="en-US" dirty="0" err="1" smtClean="0"/>
              <a:t>Althaus</a:t>
            </a:r>
            <a:r>
              <a:rPr lang="en-US" dirty="0" smtClean="0"/>
              <a:t>, A., &amp; Loewe, B. (2016). The challenge of diagnosing non-specific, functional, and somatoform disorders: a systematic review of barriers to diagnosis in primary care. </a:t>
            </a:r>
            <a:r>
              <a:rPr lang="en-US" i="1" dirty="0" smtClean="0"/>
              <a:t>Journal of psychosomatic research</a:t>
            </a:r>
            <a:r>
              <a:rPr lang="en-US" dirty="0" smtClean="0"/>
              <a:t>, </a:t>
            </a:r>
            <a:r>
              <a:rPr lang="en-US" i="1" dirty="0" smtClean="0"/>
              <a:t>80</a:t>
            </a:r>
            <a:r>
              <a:rPr lang="en-US" dirty="0" smtClean="0"/>
              <a:t>, 1-10.</a:t>
            </a:r>
          </a:p>
          <a:p>
            <a:r>
              <a:rPr lang="en-US" dirty="0" smtClean="0"/>
              <a:t>Parsons, R. G., &amp; </a:t>
            </a:r>
            <a:r>
              <a:rPr lang="en-US" dirty="0" err="1" smtClean="0"/>
              <a:t>Ressler</a:t>
            </a:r>
            <a:r>
              <a:rPr lang="en-US" dirty="0" smtClean="0"/>
              <a:t>, K. J. (2013). Implications of memory modulation for post-	traumatic stress and fear disorders. </a:t>
            </a:r>
            <a:r>
              <a:rPr lang="en-US" i="1" dirty="0" smtClean="0"/>
              <a:t>Nature neuroscience</a:t>
            </a:r>
            <a:r>
              <a:rPr lang="en-US" dirty="0" smtClean="0"/>
              <a:t>, </a:t>
            </a:r>
            <a:r>
              <a:rPr lang="en-US" i="1" dirty="0" smtClean="0"/>
              <a:t>16</a:t>
            </a:r>
            <a:r>
              <a:rPr lang="en-US" dirty="0" smtClean="0"/>
              <a:t>(2), 146.</a:t>
            </a:r>
          </a:p>
          <a:p>
            <a:r>
              <a:rPr lang="en-US" dirty="0" err="1" smtClean="0"/>
              <a:t>Salis</a:t>
            </a:r>
            <a:r>
              <a:rPr lang="en-US" dirty="0" smtClean="0"/>
              <a:t>, C., Kelly, H., &amp; Code, C. (2015). Assessment and treatment of short‐term and working 	memory 	impairments in stroke aphasia: a practical tutorial. </a:t>
            </a:r>
            <a:r>
              <a:rPr lang="en-US" i="1" dirty="0" smtClean="0"/>
              <a:t>International Journal of 	Language &amp; Communication Disorders</a:t>
            </a:r>
            <a:r>
              <a:rPr lang="en-US" dirty="0" smtClean="0"/>
              <a:t>, </a:t>
            </a:r>
            <a:r>
              <a:rPr lang="en-US" i="1" dirty="0" smtClean="0"/>
              <a:t>50</a:t>
            </a:r>
            <a:r>
              <a:rPr lang="en-US" dirty="0" smtClean="0"/>
              <a:t>(6), 721-736.</a:t>
            </a:r>
          </a:p>
          <a:p>
            <a:endParaRPr lang="en-US" dirty="0"/>
          </a:p>
        </p:txBody>
      </p:sp>
    </p:spTree>
    <p:extLst>
      <p:ext uri="{BB962C8B-B14F-4D97-AF65-F5344CB8AC3E}">
        <p14:creationId xmlns:p14="http://schemas.microsoft.com/office/powerpoint/2010/main" val="24670195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r>
              <a:rPr lang="en-US" dirty="0" err="1" smtClean="0"/>
              <a:t>cont</a:t>
            </a:r>
            <a:endParaRPr lang="en-US" dirty="0"/>
          </a:p>
        </p:txBody>
      </p:sp>
      <p:sp>
        <p:nvSpPr>
          <p:cNvPr id="3" name="Content Placeholder 2"/>
          <p:cNvSpPr>
            <a:spLocks noGrp="1"/>
          </p:cNvSpPr>
          <p:nvPr>
            <p:ph idx="1"/>
          </p:nvPr>
        </p:nvSpPr>
        <p:spPr/>
        <p:txBody>
          <a:bodyPr>
            <a:normAutofit lnSpcReduction="10000"/>
          </a:bodyPr>
          <a:lstStyle/>
          <a:p>
            <a:r>
              <a:rPr lang="en-US" dirty="0" err="1"/>
              <a:t>Sateia</a:t>
            </a:r>
            <a:r>
              <a:rPr lang="en-US" dirty="0"/>
              <a:t>, M. J. (2014). International classification of sleep disorders. </a:t>
            </a:r>
            <a:r>
              <a:rPr lang="en-US" i="1" dirty="0"/>
              <a:t>Chest</a:t>
            </a:r>
            <a:r>
              <a:rPr lang="en-US" dirty="0"/>
              <a:t>, </a:t>
            </a:r>
            <a:r>
              <a:rPr lang="en-US" i="1" dirty="0"/>
              <a:t>146</a:t>
            </a:r>
            <a:r>
              <a:rPr lang="en-US" dirty="0"/>
              <a:t>(5), 1387-1394.</a:t>
            </a:r>
          </a:p>
          <a:p>
            <a:r>
              <a:rPr lang="en-US" dirty="0" err="1"/>
              <a:t>Tchanturia</a:t>
            </a:r>
            <a:r>
              <a:rPr lang="en-US" dirty="0"/>
              <a:t>, K., </a:t>
            </a:r>
            <a:r>
              <a:rPr lang="en-US" dirty="0" err="1"/>
              <a:t>Hambrook</a:t>
            </a:r>
            <a:r>
              <a:rPr lang="en-US" dirty="0"/>
              <a:t>, D., Curtis, H., Jones, T., </a:t>
            </a:r>
            <a:r>
              <a:rPr lang="en-US" dirty="0" err="1"/>
              <a:t>Lounes</a:t>
            </a:r>
            <a:r>
              <a:rPr lang="en-US" dirty="0"/>
              <a:t>, N., </a:t>
            </a:r>
            <a:r>
              <a:rPr lang="en-US" dirty="0" err="1"/>
              <a:t>Fenn</a:t>
            </a:r>
            <a:r>
              <a:rPr lang="en-US" dirty="0"/>
              <a:t>, K., ... &amp; Davies, H. (2013). 	Work and social adjustment in patients with anorexia nervosa. </a:t>
            </a:r>
            <a:r>
              <a:rPr lang="en-US" i="1" dirty="0"/>
              <a:t>Comprehensive 	Psychiatry</a:t>
            </a:r>
            <a:r>
              <a:rPr lang="en-US" dirty="0"/>
              <a:t>, </a:t>
            </a:r>
            <a:r>
              <a:rPr lang="en-US" i="1" dirty="0"/>
              <a:t>54</a:t>
            </a:r>
            <a:r>
              <a:rPr lang="en-US" dirty="0"/>
              <a:t>(1), 41-45.</a:t>
            </a:r>
          </a:p>
          <a:p>
            <a:r>
              <a:rPr lang="en-US" dirty="0"/>
              <a:t>Ulmer, R. R., </a:t>
            </a:r>
            <a:r>
              <a:rPr lang="en-US" dirty="0" err="1"/>
              <a:t>Sellnow</a:t>
            </a:r>
            <a:r>
              <a:rPr lang="en-US" dirty="0"/>
              <a:t>, T. L., &amp; Seeger, M. W. (2017). </a:t>
            </a:r>
            <a:r>
              <a:rPr lang="en-US" i="1" dirty="0"/>
              <a:t>Effective crisis communication: Moving from crisis to opportunity</a:t>
            </a:r>
            <a:r>
              <a:rPr lang="en-US" dirty="0"/>
              <a:t>. Sage Publications.</a:t>
            </a:r>
          </a:p>
          <a:p>
            <a:endParaRPr lang="en-US" dirty="0"/>
          </a:p>
        </p:txBody>
      </p:sp>
    </p:spTree>
    <p:extLst>
      <p:ext uri="{BB962C8B-B14F-4D97-AF65-F5344CB8AC3E}">
        <p14:creationId xmlns:p14="http://schemas.microsoft.com/office/powerpoint/2010/main" val="288031114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Trek</Template>
  <TotalTime>1044</TotalTime>
  <Words>2363</Words>
  <Application>Microsoft Office PowerPoint</Application>
  <PresentationFormat>Custom</PresentationFormat>
  <Paragraphs>218</Paragraphs>
  <Slides>37</Slides>
  <Notes>8</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Trek</vt:lpstr>
      <vt:lpstr>PowerPoint Presentation</vt:lpstr>
      <vt:lpstr>Agenda</vt:lpstr>
      <vt:lpstr>Introduction</vt:lpstr>
      <vt:lpstr>1. Gross impairment in thought processes or communication</vt:lpstr>
      <vt:lpstr>2. Persistent delusions or hallucinations</vt:lpstr>
      <vt:lpstr>3. Grossly inappropriate behavior </vt:lpstr>
      <vt:lpstr>4. Persistent danger of hurting self or others </vt:lpstr>
      <vt:lpstr>5. Intermittent Inability To Perform Activities Of Daily Living, Such As Maintenance Of Minimal Personal Hygiene </vt:lpstr>
      <vt:lpstr>6. Disorientation to time or place </vt:lpstr>
      <vt:lpstr>7. Memory Loss For Names Of Close Relatives, Own Occupation, Or Own Name</vt:lpstr>
      <vt:lpstr>8. Neglect of personal appearance and hygiene</vt:lpstr>
      <vt:lpstr>9. Suicidal Ideation</vt:lpstr>
      <vt:lpstr>10. Obsessive Ritual</vt:lpstr>
      <vt:lpstr>11. Speech intermittently illogical, obscure, or irrelevant </vt:lpstr>
      <vt:lpstr>12. Continuous Depression</vt:lpstr>
      <vt:lpstr>13. Difficulty adapting to Stressful circumstances </vt:lpstr>
      <vt:lpstr>14. Impaired Impulse Control</vt:lpstr>
      <vt:lpstr>15. Spatial disorientation </vt:lpstr>
      <vt:lpstr>16. Inability to establish and maintain effective relationships</vt:lpstr>
      <vt:lpstr>17. Flat affect</vt:lpstr>
      <vt:lpstr>18. Circumstantial, circumlocutory, or stereotyped speech</vt:lpstr>
      <vt:lpstr>19. Panic Attacks</vt:lpstr>
      <vt:lpstr>20. Difficulty in understanding complex commands</vt:lpstr>
      <vt:lpstr>21. Impairment of short- and long-term memory</vt:lpstr>
      <vt:lpstr>22. Impaired Judgment</vt:lpstr>
      <vt:lpstr>23. Impaired Abstract Thinking </vt:lpstr>
      <vt:lpstr>24. Disturbance and Motivation in mood</vt:lpstr>
      <vt:lpstr>25. Anxiety </vt:lpstr>
      <vt:lpstr>26. Chronic sleep Impairment </vt:lpstr>
      <vt:lpstr>27. Depressed mood</vt:lpstr>
      <vt:lpstr>28. Suspicion Disorder</vt:lpstr>
      <vt:lpstr>29. Mild Memory Loss</vt:lpstr>
      <vt:lpstr>30. Panic attacks (weekly or less often) </vt:lpstr>
      <vt:lpstr>31. Delusional disorder</vt:lpstr>
      <vt:lpstr>References</vt:lpstr>
      <vt:lpstr>References Cont.</vt:lpstr>
      <vt:lpstr>References. cont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hp15</dc:creator>
  <cp:lastModifiedBy>mpc</cp:lastModifiedBy>
  <cp:revision>79</cp:revision>
  <dcterms:created xsi:type="dcterms:W3CDTF">2019-02-17T02:51:08Z</dcterms:created>
  <dcterms:modified xsi:type="dcterms:W3CDTF">2019-05-31T07:19:03Z</dcterms:modified>
</cp:coreProperties>
</file>